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62" r:id="rId3"/>
    <p:sldId id="263" r:id="rId4"/>
    <p:sldId id="261" r:id="rId5"/>
    <p:sldId id="258" r:id="rId6"/>
    <p:sldId id="264" r:id="rId7"/>
    <p:sldId id="259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3250A1C1-1194-490B-968B-7D3F0831618A}">
          <p14:sldIdLst/>
        </p14:section>
        <p14:section name="Раздел без заголовка" id="{71A040A6-1F50-4338-9F09-C6979754DD89}">
          <p14:sldIdLst>
            <p14:sldId id="256"/>
            <p14:sldId id="262"/>
            <p14:sldId id="263"/>
            <p14:sldId id="261"/>
            <p14:sldId id="258"/>
            <p14:sldId id="264"/>
            <p14:sldId id="25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FF99"/>
    <a:srgbClr val="C5F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89643" autoAdjust="0"/>
  </p:normalViewPr>
  <p:slideViewPr>
    <p:cSldViewPr>
      <p:cViewPr varScale="1">
        <p:scale>
          <a:sx n="101" d="100"/>
          <a:sy n="101" d="100"/>
        </p:scale>
        <p:origin x="-11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133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191E9-2E0E-46F3-8F44-D00FEB1E29D7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22629-3F89-46F1-92E8-E608CB66C5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00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22629-3F89-46F1-92E8-E608CB66C5D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087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B22629-3F89-46F1-92E8-E608CB66C5D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54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6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241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03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863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122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186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097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771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72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793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74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243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10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090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20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468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26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9805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65760"/>
            <a:ext cx="7272808" cy="8309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предоставления компенсации расходов на оплату жилого помещения и коммунальных услуг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214282" y="1643050"/>
            <a:ext cx="8572560" cy="4929222"/>
            <a:chOff x="0" y="1556792"/>
            <a:chExt cx="9144000" cy="3816424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1556792"/>
              <a:ext cx="9144000" cy="3816424"/>
            </a:xfrm>
            <a:prstGeom prst="rect">
              <a:avLst/>
            </a:prstGeom>
            <a:solidFill>
              <a:srgbClr val="99FF99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</a:effectLst>
          </p:spPr>
        </p:sp>
        <p:sp>
          <p:nvSpPr>
            <p:cNvPr id="11" name="Скругленный прямоугольник 10"/>
            <p:cNvSpPr/>
            <p:nvPr/>
          </p:nvSpPr>
          <p:spPr>
            <a:xfrm>
              <a:off x="828477" y="2936138"/>
              <a:ext cx="216264" cy="6772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1" y="2000240"/>
              <a:ext cx="1524000" cy="2342634"/>
            </a:xfrm>
            <a:custGeom>
              <a:avLst/>
              <a:gdLst>
                <a:gd name="connsiteX0" fmla="*/ 0 w 1865726"/>
                <a:gd name="connsiteY0" fmla="*/ 186573 h 2641353"/>
                <a:gd name="connsiteX1" fmla="*/ 186573 w 1865726"/>
                <a:gd name="connsiteY1" fmla="*/ 0 h 2641353"/>
                <a:gd name="connsiteX2" fmla="*/ 1679153 w 1865726"/>
                <a:gd name="connsiteY2" fmla="*/ 0 h 2641353"/>
                <a:gd name="connsiteX3" fmla="*/ 1865726 w 1865726"/>
                <a:gd name="connsiteY3" fmla="*/ 186573 h 2641353"/>
                <a:gd name="connsiteX4" fmla="*/ 1865726 w 1865726"/>
                <a:gd name="connsiteY4" fmla="*/ 2454780 h 2641353"/>
                <a:gd name="connsiteX5" fmla="*/ 1679153 w 1865726"/>
                <a:gd name="connsiteY5" fmla="*/ 2641353 h 2641353"/>
                <a:gd name="connsiteX6" fmla="*/ 186573 w 1865726"/>
                <a:gd name="connsiteY6" fmla="*/ 2641353 h 2641353"/>
                <a:gd name="connsiteX7" fmla="*/ 0 w 1865726"/>
                <a:gd name="connsiteY7" fmla="*/ 2454780 h 2641353"/>
                <a:gd name="connsiteX8" fmla="*/ 0 w 1865726"/>
                <a:gd name="connsiteY8" fmla="*/ 186573 h 2641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5726" h="2641353">
                  <a:moveTo>
                    <a:pt x="0" y="186573"/>
                  </a:moveTo>
                  <a:cubicBezTo>
                    <a:pt x="0" y="83532"/>
                    <a:pt x="83532" y="0"/>
                    <a:pt x="186573" y="0"/>
                  </a:cubicBezTo>
                  <a:lnTo>
                    <a:pt x="1679153" y="0"/>
                  </a:lnTo>
                  <a:cubicBezTo>
                    <a:pt x="1782194" y="0"/>
                    <a:pt x="1865726" y="83532"/>
                    <a:pt x="1865726" y="186573"/>
                  </a:cubicBezTo>
                  <a:lnTo>
                    <a:pt x="1865726" y="2454780"/>
                  </a:lnTo>
                  <a:cubicBezTo>
                    <a:pt x="1865726" y="2557821"/>
                    <a:pt x="1782194" y="2641353"/>
                    <a:pt x="1679153" y="2641353"/>
                  </a:cubicBezTo>
                  <a:lnTo>
                    <a:pt x="186573" y="2641353"/>
                  </a:lnTo>
                  <a:cubicBezTo>
                    <a:pt x="83532" y="2641353"/>
                    <a:pt x="0" y="2557821"/>
                    <a:pt x="0" y="2454780"/>
                  </a:cubicBezTo>
                  <a:lnTo>
                    <a:pt x="0" y="186573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54645" tIns="54645" rIns="54645" bIns="54645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kern="1200" dirty="0" smtClean="0">
                  <a:latin typeface="Times New Roman" pitchFamily="18" charset="0"/>
                  <a:cs typeface="Times New Roman" pitchFamily="18" charset="0"/>
                </a:rPr>
                <a:t>Наличие льготной категории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2895600" y="1686162"/>
              <a:ext cx="1928826" cy="3429024"/>
            </a:xfrm>
            <a:custGeom>
              <a:avLst/>
              <a:gdLst>
                <a:gd name="connsiteX0" fmla="*/ 0 w 2075573"/>
                <a:gd name="connsiteY0" fmla="*/ 200425 h 2004249"/>
                <a:gd name="connsiteX1" fmla="*/ 200425 w 2075573"/>
                <a:gd name="connsiteY1" fmla="*/ 0 h 2004249"/>
                <a:gd name="connsiteX2" fmla="*/ 1875148 w 2075573"/>
                <a:gd name="connsiteY2" fmla="*/ 0 h 2004249"/>
                <a:gd name="connsiteX3" fmla="*/ 2075573 w 2075573"/>
                <a:gd name="connsiteY3" fmla="*/ 200425 h 2004249"/>
                <a:gd name="connsiteX4" fmla="*/ 2075573 w 2075573"/>
                <a:gd name="connsiteY4" fmla="*/ 1803824 h 2004249"/>
                <a:gd name="connsiteX5" fmla="*/ 1875148 w 2075573"/>
                <a:gd name="connsiteY5" fmla="*/ 2004249 h 2004249"/>
                <a:gd name="connsiteX6" fmla="*/ 200425 w 2075573"/>
                <a:gd name="connsiteY6" fmla="*/ 2004249 h 2004249"/>
                <a:gd name="connsiteX7" fmla="*/ 0 w 2075573"/>
                <a:gd name="connsiteY7" fmla="*/ 1803824 h 2004249"/>
                <a:gd name="connsiteX8" fmla="*/ 0 w 2075573"/>
                <a:gd name="connsiteY8" fmla="*/ 200425 h 2004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5573" h="2004249">
                  <a:moveTo>
                    <a:pt x="0" y="200425"/>
                  </a:moveTo>
                  <a:cubicBezTo>
                    <a:pt x="0" y="89733"/>
                    <a:pt x="89733" y="0"/>
                    <a:pt x="200425" y="0"/>
                  </a:cubicBezTo>
                  <a:lnTo>
                    <a:pt x="1875148" y="0"/>
                  </a:lnTo>
                  <a:cubicBezTo>
                    <a:pt x="1985840" y="0"/>
                    <a:pt x="2075573" y="89733"/>
                    <a:pt x="2075573" y="200425"/>
                  </a:cubicBezTo>
                  <a:lnTo>
                    <a:pt x="2075573" y="1803824"/>
                  </a:lnTo>
                  <a:cubicBezTo>
                    <a:pt x="2075573" y="1914516"/>
                    <a:pt x="1985840" y="2004249"/>
                    <a:pt x="1875148" y="2004249"/>
                  </a:cubicBezTo>
                  <a:lnTo>
                    <a:pt x="200425" y="2004249"/>
                  </a:lnTo>
                  <a:cubicBezTo>
                    <a:pt x="89733" y="2004249"/>
                    <a:pt x="0" y="1914516"/>
                    <a:pt x="0" y="1803824"/>
                  </a:cubicBezTo>
                  <a:lnTo>
                    <a:pt x="0" y="200425"/>
                  </a:ln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6123" tIns="46123" rIns="46123" bIns="475605" numCol="1" spcCol="1270" anchor="t" anchorCtr="0">
              <a:noAutofit/>
            </a:bodyPr>
            <a:lstStyle/>
            <a:p>
              <a:pPr marL="0" lvl="1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kern="1200" dirty="0" smtClean="0">
                <a:latin typeface="Times New Roman" pitchFamily="18" charset="0"/>
                <a:cs typeface="Times New Roman" pitchFamily="18" charset="0"/>
              </a:endParaRPr>
            </a:p>
            <a:p>
              <a:pPr marL="0" lvl="1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ru-RU" sz="1400" dirty="0">
                <a:latin typeface="Times New Roman" pitchFamily="18" charset="0"/>
                <a:cs typeface="Times New Roman" pitchFamily="18" charset="0"/>
              </a:endParaRPr>
            </a:p>
            <a:p>
              <a:pPr marL="0" lvl="1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ru-RU" b="1" kern="1200" dirty="0" smtClean="0">
                  <a:latin typeface="Times New Roman" pitchFamily="18" charset="0"/>
                  <a:cs typeface="Times New Roman" pitchFamily="18" charset="0"/>
                </a:rPr>
                <a:t>Отсутствие </a:t>
              </a:r>
              <a:r>
                <a:rPr lang="ru-RU" b="1" kern="1200" dirty="0" err="1" smtClean="0">
                  <a:latin typeface="Times New Roman" pitchFamily="18" charset="0"/>
                  <a:cs typeface="Times New Roman" pitchFamily="18" charset="0"/>
                </a:rPr>
                <a:t>подтвержденной</a:t>
              </a:r>
              <a:r>
                <a:rPr lang="ru-RU" b="1" kern="1200" dirty="0" smtClean="0">
                  <a:latin typeface="Times New Roman" pitchFamily="18" charset="0"/>
                  <a:cs typeface="Times New Roman" pitchFamily="18" charset="0"/>
                </a:rPr>
                <a:t> вступившим в законную силу судебным актом непогашенной задолженности по оплате жилого помещения и коммунальных услуг, которая образовалась</a:t>
              </a:r>
              <a:endParaRPr lang="ru-RU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8" name="Picture 4" descr="\\Fileserver1\!obshaya\_ASU\!_Бушуева Е.Л\МСП готовые\субсидия жк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трелка вправо 19"/>
          <p:cNvSpPr/>
          <p:nvPr/>
        </p:nvSpPr>
        <p:spPr>
          <a:xfrm>
            <a:off x="1714480" y="3143248"/>
            <a:ext cx="1214446" cy="1071570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latin typeface="Times New Roman" pitchFamily="18" charset="0"/>
                <a:cs typeface="Times New Roman" pitchFamily="18" charset="0"/>
              </a:rPr>
              <a:t>А также</a:t>
            </a:r>
            <a:endParaRPr lang="ru-RU" sz="1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072066" y="1500174"/>
            <a:ext cx="3560468" cy="11316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многофункциональный центр предоставления государственных и муниципальных услуг (МФЦ)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715140" y="2643182"/>
            <a:ext cx="2000233" cy="24528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почтовым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отправлением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Агентство социального благополучия населения Югры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 месту жительства</a:t>
            </a:r>
          </a:p>
          <a:p>
            <a:pPr algn="ctr"/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72066" y="5143512"/>
            <a:ext cx="3643306" cy="14145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через федеральную государственную информационную систему «Единый портал государственных и муниципальных услуг (функций)»</a:t>
            </a:r>
            <a:endParaRPr lang="ru-RU" sz="1600" b="1" dirty="0"/>
          </a:p>
        </p:txBody>
      </p:sp>
      <p:sp>
        <p:nvSpPr>
          <p:cNvPr id="14" name="Тройная стрелка влево/вправо/вверх 13"/>
          <p:cNvSpPr/>
          <p:nvPr/>
        </p:nvSpPr>
        <p:spPr>
          <a:xfrm rot="5400000">
            <a:off x="4750595" y="3178967"/>
            <a:ext cx="2286016" cy="1500198"/>
          </a:xfrm>
          <a:prstGeom prst="leftRigh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r>
              <a:rPr lang="ru-RU" sz="1400" dirty="0" smtClean="0"/>
              <a:t>З</a:t>
            </a:r>
          </a:p>
          <a:p>
            <a:pPr algn="ctr"/>
            <a:r>
              <a:rPr lang="ru-RU" sz="1400" dirty="0" smtClean="0"/>
              <a:t>А</a:t>
            </a:r>
          </a:p>
          <a:p>
            <a:pPr algn="ctr"/>
            <a:r>
              <a:rPr lang="ru-RU" sz="1400" dirty="0" smtClean="0"/>
              <a:t>Я</a:t>
            </a:r>
          </a:p>
          <a:p>
            <a:pPr algn="ctr"/>
            <a:r>
              <a:rPr lang="ru-RU" sz="1400" dirty="0" smtClean="0"/>
              <a:t>В</a:t>
            </a:r>
          </a:p>
          <a:p>
            <a:pPr algn="ctr"/>
            <a:r>
              <a:rPr lang="ru-RU" sz="1400" dirty="0" smtClean="0"/>
              <a:t>Л</a:t>
            </a:r>
          </a:p>
          <a:p>
            <a:pPr algn="ctr"/>
            <a:r>
              <a:rPr lang="ru-RU" sz="1400" dirty="0" smtClean="0"/>
              <a:t>Е</a:t>
            </a:r>
          </a:p>
          <a:p>
            <a:pPr algn="ctr"/>
            <a:r>
              <a:rPr lang="ru-RU" sz="1400" dirty="0" smtClean="0"/>
              <a:t>Н</a:t>
            </a:r>
          </a:p>
          <a:p>
            <a:pPr algn="ctr"/>
            <a:r>
              <a:rPr lang="ru-RU" sz="1400" dirty="0" smtClean="0"/>
              <a:t>И</a:t>
            </a:r>
          </a:p>
          <a:p>
            <a:pPr algn="ctr"/>
            <a:r>
              <a:rPr lang="ru-RU" sz="1400" dirty="0" smtClean="0"/>
              <a:t>Е</a:t>
            </a:r>
          </a:p>
          <a:p>
            <a:pPr algn="ctr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846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332656"/>
            <a:ext cx="7055380" cy="288032"/>
          </a:xfrm>
        </p:spPr>
        <p:txBody>
          <a:bodyPr/>
          <a:lstStyle/>
          <a:p>
            <a:r>
              <a:rPr lang="ru-RU" sz="12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перечень документов, которые необходимо приложить к заявлению</a:t>
            </a:r>
            <a:r>
              <a:rPr lang="ru-RU" sz="12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200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847" y="647653"/>
            <a:ext cx="6711654" cy="216024"/>
          </a:xfrm>
        </p:spPr>
        <p:txBody>
          <a:bodyPr>
            <a:noAutofit/>
          </a:bodyPr>
          <a:lstStyle/>
          <a:p>
            <a:pPr lvl="1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достоверение о праве на льготы;</a:t>
            </a:r>
          </a:p>
          <a:p>
            <a:pPr algn="just"/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равоустанавливающий документ на жилое помещение – в случае, если указанный документ отсутствует в органах, осуществляющих  ведение государственного кадастра недвижимости, и органах (организациях), участвующих в предоставлении государственной услуги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документы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опия трудовой книжки (в случае, если трудовая книжка после 1 января 2021 года 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бумажном носителе);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правка об установлении инвалидности, выданная учреждением государственной службы медико-социальной экспертизы в случае отсутствия в федеральном реестре инвалидов сведений об инвалидности (для граждан, признанных в установленном порядке инвалидами);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оговор с организацией, предоставляющей жилищно-коммунальные услуги (в случае отсутствия правоустанавливающего документа на жилое помещение)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в семье нетрудоспособных граждан, находящихся на иждивении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окумент, подтверждающих факт нетрудоспособности члена семьи;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правка образовательного учреждения (в отношении детей, обучающихся по очной форме обучения в образовательных учреждениях, в возрасте от 18 до 23 лет)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в жилом помещении печного отопления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окументы, подтверждающие факт оплаты поставки </a:t>
            </a:r>
            <a:r>
              <a:rPr lang="ru-RU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твердого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топлива специализированными организациями, индивидуальными предпринимателями, имеющими право на предоставление указанных услуг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жилое помещение оборудовано электрическими отопительными установками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окументы, подтверждающие оборудование в установленном порядке жилого помещения электрическими отопительными установками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случае, если жилое помещение не подключено к централизованной системе водоотведения и оборудовано сооружениями и устройствами, предназначенными для </a:t>
            </a:r>
            <a:r>
              <a:rPr lang="ru-RU" sz="11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</a:t>
            </a:r>
            <a:r>
              <a:rPr lang="ru-RU" sz="11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накопления сточных вод</a:t>
            </a:r>
          </a:p>
          <a:p>
            <a:pPr marL="0" indent="0" algn="just">
              <a:buNone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об оказании услуг по сбору и вывозу жидких бытовых отходов;</a:t>
            </a:r>
          </a:p>
          <a:p>
            <a:pPr marL="0" indent="0" algn="just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окументы, подтверждающие факт сбора и вывоза жидких бытовых отходов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31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311986"/>
          </a:xfrm>
        </p:spPr>
        <p:txBody>
          <a:bodyPr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(документы), которые подлежат получению на основании межведомственных запросов</a:t>
            </a:r>
            <a: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(Вы имеете представить документы, содержащие указанные сведения по собственной инициативе)</a:t>
            </a:r>
            <a:endParaRPr lang="ru-RU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1628800"/>
            <a:ext cx="756084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 действительности документа, удостоверяющего личность и содержащего указание на гражданство Российской Федерации;</a:t>
            </a:r>
          </a:p>
          <a:p>
            <a:pPr algn="just"/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 лицах, проживающих совместно с заявителем;</a:t>
            </a:r>
          </a:p>
          <a:p>
            <a:pPr marL="171450" indent="-171450" algn="just">
              <a:buFontTx/>
              <a:buChar char="-"/>
            </a:pP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Единого государственного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рееста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недвижимости и правах на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нее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факте назначения пенсии;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виде топлива, используемого для отопления жилого помещения;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 установлении инвалидности (для граждан, признанных в установленном порядке инвалидами);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постановке на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учете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федеральном регистре лиц, имеющих право на получение государственной социальной помощи (для региональных льготных категорий);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наличии </a:t>
            </a:r>
            <a:r>
              <a:rPr lang="ru-RU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подтвержденной</a:t>
            </a:r>
            <a:r>
              <a:rPr lang="ru-R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вступившим в законную силу судебным актом непогашенной задолженности по оплате жилого помещения и коммунальных услуг, которая образовалась за период не более чем 3 последних года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3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446" y="13979"/>
            <a:ext cx="8572560" cy="428628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Размер компенсации  в зависимости от принадлежности к льготной категории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251520" y="548680"/>
            <a:ext cx="4896633" cy="1016334"/>
          </a:xfrm>
          <a:prstGeom prst="downArrow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50% исходя от </a:t>
            </a:r>
            <a:r>
              <a:rPr lang="ru-RU" sz="1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объема</a:t>
            </a:r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потребляемых коммунальных услуг, </a:t>
            </a:r>
            <a:r>
              <a:rPr lang="ru-RU" sz="1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определенных</a:t>
            </a:r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показанием приборов </a:t>
            </a:r>
            <a:r>
              <a:rPr lang="ru-RU" sz="1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учета</a:t>
            </a:r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на основании сведений из ГИС ЖКХ, а при их отсутствии – из нормативов площади жилого помещения и нормативов и тарифов на коммунальные услуги</a:t>
            </a:r>
          </a:p>
          <a:p>
            <a:pPr algn="ctr"/>
            <a:endParaRPr lang="ru-RU" sz="1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носка со стрелкой вниз 8"/>
          <p:cNvSpPr/>
          <p:nvPr/>
        </p:nvSpPr>
        <p:spPr>
          <a:xfrm>
            <a:off x="5860734" y="548680"/>
            <a:ext cx="2571768" cy="1000132"/>
          </a:xfrm>
          <a:prstGeom prst="downArrowCallou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100% от нормативов площади жилого помещения и нормативов и тарифов на коммунальные услуги</a:t>
            </a:r>
            <a:endParaRPr lang="ru-RU" sz="1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2933" y="1565014"/>
            <a:ext cx="5005220" cy="4214818"/>
          </a:xfrm>
          <a:prstGeom prst="roundRect">
            <a:avLst/>
          </a:prstGeom>
          <a:ln w="1270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за счет средств федерального бюджета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участники (инвалиды) Великой Отечественной войны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члены семей погибших (умерших) участников (инвалидов) Великой Отечественной войны и ветеранов боевых действий     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лица, награжденные знаком  «Жителю                                             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блокадного Ленинграда»                                               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бывшие узники фашистских концлагерей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ветераны боевых действий </a:t>
            </a:r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(предоставляется компенсация только на жилое помещение)</a:t>
            </a:r>
            <a:endParaRPr lang="ru-RU" sz="1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граждане, пострадавшие от воздействия радиации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инвалиды 1,2,3 групп  и дети-инвалиды в возрасте до 18 лет </a:t>
            </a:r>
            <a:r>
              <a:rPr lang="ru-RU" sz="11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(компенсация на жилое помещение предоставляется нанимателям государственного и муниципального жилого фонда; за коммунальные услуги – независимо от принадлежности к жилому фонду)    </a:t>
            </a:r>
          </a:p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за счет средств бюджета автономного округа</a:t>
            </a: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реабилитированные лица и лица, пострадавшие от политических репрессий             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ветераны труда  </a:t>
            </a: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ветераны труда Ханты-Мансийского автономного округа –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Югры</a:t>
            </a: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многодетные семьи,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граждане, награжденные орденом "Родительская слава" и медалью ордена «Родительская слава» (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предоставляется компенсация на коммунальные услуги)</a:t>
            </a:r>
          </a:p>
          <a:p>
            <a:pPr>
              <a:buFont typeface="Arial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64088" y="1565014"/>
            <a:ext cx="3637068" cy="2143140"/>
          </a:xfrm>
          <a:prstGeom prst="roundRect">
            <a:avLst/>
          </a:prstGeom>
          <a:ln w="19050">
            <a:solidFill>
              <a:srgbClr val="00B0F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 счет средств бюджета автономного округа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труженики тыла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  граждане, проживающие и работающие в сельской местности в учреждениях здравоохранения, ветеринарии, социального обслуживания, молодежной политики, культуры, физкультуры и спорта, а также пенсионеры из их числа, имеющие стаж работы не менее 10 лет  в данных организациях сельской местности       </a:t>
            </a:r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28084" y="3789039"/>
            <a:ext cx="3996444" cy="1973015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принятия решения о предоставлении (отказе) компенсации: </a:t>
            </a:r>
          </a:p>
          <a:p>
            <a:pPr algn="just"/>
            <a:r>
              <a:rPr lang="ru-RU" sz="1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 дней (для федеральной льготной категории); </a:t>
            </a: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 рабочих дней (для региональной льготной категории)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выплаты: </a:t>
            </a: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ежемесячно до 15 числа месяца, следующего за истекшим (для федеральной льготной категории);</a:t>
            </a:r>
          </a:p>
          <a:p>
            <a:pPr algn="just"/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ежемесячно до 10 числа текущего месяца (для региональной льготной категории)</a:t>
            </a:r>
          </a:p>
          <a:p>
            <a:pPr algn="ctr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Перечисляется на счет в кредитной организации или на почтовое отделение</a:t>
            </a:r>
            <a:endParaRPr lang="ru-RU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4926" y="5838501"/>
            <a:ext cx="8806230" cy="398811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! Компенсация предоставляется только на одно жилое помещение, за исключением факта владения, пользования и распоряжения многодетной семьей двумя жилыми помещениями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6313758"/>
            <a:ext cx="8613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Порядок предоставления компенсации на оплату жилого помещения и отдельных видов коммунальных услуг</a:t>
            </a:r>
          </a:p>
          <a:p>
            <a:pPr algn="ctr"/>
            <a:r>
              <a:rPr lang="ru-RU" sz="1200" b="1" dirty="0" smtClean="0">
                <a:solidFill>
                  <a:srgbClr val="0000FF"/>
                </a:solidFill>
              </a:rPr>
              <a:t>педагогическим работникам образовательных организаций сельской местности регулируется иным законодательством</a:t>
            </a:r>
            <a:endParaRPr lang="ru-RU" sz="1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0"/>
            <a:ext cx="6048672" cy="38294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 расчета компенсации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85720" y="428604"/>
            <a:ext cx="8429684" cy="500066"/>
          </a:xfrm>
          <a:prstGeom prst="wedgeRoundRectCallout">
            <a:avLst>
              <a:gd name="adj1" fmla="val -49515"/>
              <a:gd name="adj2" fmla="val 126700"/>
              <a:gd name="adj3" fmla="val 16667"/>
            </a:avLst>
          </a:prstGeom>
          <a:solidFill>
            <a:srgbClr val="99FF33">
              <a:alpha val="49001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Перечень услуг, включаемых в структуру платы за жилое помещение и коммунальные услуги, определен статьей 154 Жилищного кодекса Российской Федерации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14282" y="1142984"/>
          <a:ext cx="8572563" cy="276645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8828"/>
                <a:gridCol w="857256"/>
                <a:gridCol w="887871"/>
                <a:gridCol w="1224652"/>
                <a:gridCol w="1224652"/>
                <a:gridCol w="1224652"/>
                <a:gridCol w="1224652"/>
              </a:tblGrid>
              <a:tr h="20664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Льготная категория- труженик тыла, п. </a:t>
                      </a:r>
                      <a:r>
                        <a:rPr kumimoji="0" lang="ru-RU" sz="1200" b="1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Горноправдинск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площадь квартиры: 70.4 кв.м.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57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Вид услуги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Тариф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(руб.)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Норматив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Площадь (кв. м.)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Расчетная полная стоимость</a:t>
                      </a:r>
                    </a:p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услуги (руб.)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Размер меры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Сумма компенсации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955"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(руб.)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и текущий ремонт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13.05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430.65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430.65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Вывоз отходов/ТБО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2.47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81.51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81.51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Холодное водоснабжение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14.27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7.72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110.16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110.16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Горячее водоснабжение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1 397.12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0.144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201.18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201.18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Водоотведение 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7.33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344.51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344.51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Электроснабжение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1.36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394.4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394.4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Газоснабжение/Сетевой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4.534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13.6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61.66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61.66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Отопление/центральное 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1 511.19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0.033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1 645.69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1 645.69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3 269,77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3 269,77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14282" y="3969882"/>
          <a:ext cx="8572563" cy="2561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8828"/>
                <a:gridCol w="857256"/>
                <a:gridCol w="887871"/>
                <a:gridCol w="1224652"/>
                <a:gridCol w="1224652"/>
                <a:gridCol w="1224652"/>
                <a:gridCol w="1224652"/>
              </a:tblGrid>
              <a:tr h="200876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Льготная категория- ветеран труда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1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</a:t>
                      </a: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Ханты-Мансийск, площадь квартиры 50.6 кв.м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333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Вид услуги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Тариф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(руб.)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Норматив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Площадь (кв. м.)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Расчетная полная стоимость</a:t>
                      </a:r>
                    </a:p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услуги (руб.)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Размер меры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Сумма компенсации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955"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(руб.)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62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Содержание и текущий ремонт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11.51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379.83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189.92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0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Вывоз отходов/ТБО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3.96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130.68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65.34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64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Холодное водоснабжение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46.82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7.81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365.66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182.83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Водоотведение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54.56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7.81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426.11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213.06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Электроснабжение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1.94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181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351.14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175.57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Газоснабжение/Сетевой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6.9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248.40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124.20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Отопление/центральное 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1 524.56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0.025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1 257.76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628.88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0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2 649.08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1 324.54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78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992980"/>
              </p:ext>
            </p:extLst>
          </p:nvPr>
        </p:nvGraphicFramePr>
        <p:xfrm>
          <a:off x="214282" y="1142984"/>
          <a:ext cx="8572563" cy="252261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8828"/>
                <a:gridCol w="857256"/>
                <a:gridCol w="995570"/>
                <a:gridCol w="1116953"/>
                <a:gridCol w="899271"/>
                <a:gridCol w="1550033"/>
                <a:gridCol w="1224652"/>
              </a:tblGrid>
              <a:tr h="20664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Льготная категория</a:t>
                      </a:r>
                      <a:r>
                        <a:rPr kumimoji="0" lang="ru-RU" sz="12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инвалид</a:t>
                      </a: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г. Ханты-Мансийск, площадь квартиры: 38,7 кв.м.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57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Вид услуги</a:t>
                      </a: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Тариф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(руб.)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Норматив (объем потребления)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Площадь (кв. м.)</a:t>
                      </a:r>
                      <a:endParaRPr lang="ru-RU" sz="12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лиц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Размер меры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(%)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Сумма компенсации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20955"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 (руб.)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2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Вывоз 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отходов/ТКО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738,36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0,1825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67,38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2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Холодное водоснабжение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62,9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94,35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Горячее водоснабжение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143,46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71,73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Водоотведение 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77,15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3,00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115,73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Электроснабжение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2,16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139,00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150,12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Газоснабжение/Сетевой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Отопление/центральное </a:t>
                      </a:r>
                      <a:endParaRPr lang="ru-RU" sz="1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2190,86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0,0122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38,7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520,88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6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Times New Roman"/>
                          <a:ea typeface="Times New Roman"/>
                          <a:cs typeface="Times New Roman"/>
                        </a:rPr>
                        <a:t>1020,19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ая выноска 6"/>
          <p:cNvSpPr/>
          <p:nvPr/>
        </p:nvSpPr>
        <p:spPr>
          <a:xfrm>
            <a:off x="0" y="0"/>
            <a:ext cx="1989711" cy="648072"/>
          </a:xfrm>
          <a:prstGeom prst="wedgeRectCallout">
            <a:avLst>
              <a:gd name="adj1" fmla="val 61912"/>
              <a:gd name="adj2" fmla="val 11348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ВАЖНО!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85984" y="142852"/>
            <a:ext cx="6643734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Получатель компенсации обязан сообщить о наступлении событий, влекущих за собой изменение условий предоставления компенсации расходов на оплату жилого помещения и коммунальных услуг (изменение состава семьи, места постоянного жительства и др.), в течение 15 дней после наступления вышеуказанных событий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4282" y="1214422"/>
            <a:ext cx="8715436" cy="10001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Суммы компенсации, излишне выплаченные гражданину (вследствие непредставления или несвоевременного представления необходимых сведений, а также представления документов, содержащих заведомо недостоверные сведения и т.п.), удерживаются Центром социальных выплат из сумм последующих выплат компенсации в размере не свыше 20 процентов в месяц или в полном размере по заявлению получателя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4572009"/>
            <a:ext cx="321467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28599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ВЫПЛАТА КОМПЕНСАЦИИ приостанавливается  С 1 ЧИСЛА МЕСЯЦА, СЛЕДУЮЩЕГО ЗА МЕСЯЦЕМ, В КОТОРОМ НАСТУПИЛ СЛУЧАЙ</a:t>
            </a:r>
          </a:p>
          <a:p>
            <a:pPr algn="ctr"/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сведений из ГИС "ЖКХ" о наличии у получателя компенсации </a:t>
            </a: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подтвержденной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вступившим в законную силу судебным актом непогашенной задолженности по оплате жилых помещений и коммунальных услуг, которая образовалась за период не более чем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последних года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 КОМПЕНСАЦИЯ ПРИОСТАНАВЛИВАЕТСЯ НА СРОК НЕ БОЛЕЕ 6 МЕСЯЦЕВ</a:t>
            </a:r>
            <a:endParaRPr lang="ru-RU" sz="14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3742425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ВЫПЛАТА КОМПЕНСАЦИИ ВОЗОБНОВЛЯЕТСЯ В СЛУЧАЕ</a:t>
            </a:r>
            <a:endParaRPr lang="ru-RU" sz="1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поступления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ГИС "ЖКХ" об отсутствии у получателя компенсации </a:t>
            </a: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подтвержденной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вступившим в законную силу судебным актом непогашенной задолженности по оплате жилых помещений и коммунальных услуг, которая образовалась за период не более чем 3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последних года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7504" y="475808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ВЫПЛАТА КОМПЕНСАЦИИ будет прекращена в случае не представления указанных документов в течение 6 месяцев со дня приостановления компенсации</a:t>
            </a:r>
          </a:p>
        </p:txBody>
      </p:sp>
    </p:spTree>
    <p:extLst>
      <p:ext uri="{BB962C8B-B14F-4D97-AF65-F5344CB8AC3E}">
        <p14:creationId xmlns:p14="http://schemas.microsoft.com/office/powerpoint/2010/main" val="371833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3388</TotalTime>
  <Words>1408</Words>
  <Application>Microsoft Office PowerPoint</Application>
  <PresentationFormat>Экран (4:3)</PresentationFormat>
  <Paragraphs>306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Ион</vt:lpstr>
      <vt:lpstr>Условия предоставления компенсации расходов на оплату жилого помещения и коммунальных услуг</vt:lpstr>
      <vt:lpstr>Основной перечень документов, которые необходимо приложить к заявлению </vt:lpstr>
      <vt:lpstr>Сведения (документы), которые подлежат получению на основании межведомственных запросов (Вы имеете представить документы, содержащие указанные сведения по собственной инициативе)</vt:lpstr>
      <vt:lpstr>Размер компенсации  в зависимости от принадлежности к льготной категории</vt:lpstr>
      <vt:lpstr>Пример расчета компенсации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 решили обратиться за предоставлением субсидии на оплату жилого помещения и коммунальных услуг?</dc:title>
  <dc:creator>норд</dc:creator>
  <cp:lastModifiedBy>Пользователь</cp:lastModifiedBy>
  <cp:revision>147</cp:revision>
  <cp:lastPrinted>2015-08-04T04:26:31Z</cp:lastPrinted>
  <dcterms:modified xsi:type="dcterms:W3CDTF">2023-02-07T07:30:13Z</dcterms:modified>
</cp:coreProperties>
</file>