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3250A1C1-1194-490B-968B-7D3F0831618A}">
          <p14:sldIdLst/>
        </p14:section>
        <p14:section name="Раздел без заголовка" id="{71A040A6-1F50-4338-9F09-C6979754DD89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 autoAdjust="0"/>
    <p:restoredTop sz="86398" autoAdjust="0"/>
  </p:normalViewPr>
  <p:slideViewPr>
    <p:cSldViewPr>
      <p:cViewPr varScale="1">
        <p:scale>
          <a:sx n="97" d="100"/>
          <a:sy n="97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332" y="-102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E110D-2028-4673-812E-862CF83ACB95}" type="doc">
      <dgm:prSet loTypeId="urn:microsoft.com/office/officeart/2005/8/layout/arrow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6378D170-553B-480B-87D1-0EF84B4B0283}">
      <dgm:prSet phldrT="[Текст]" custT="1"/>
      <dgm:spPr/>
      <dgm:t>
        <a:bodyPr lIns="0" tIns="0" rIns="0" bIns="0"/>
        <a:lstStyle/>
        <a:p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Срок предоставления</a:t>
          </a:r>
          <a:endParaRPr lang="ru-RU" sz="1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374AB4C-4024-4351-8E66-15E75C6113FE}" type="parTrans" cxnId="{C375C704-6383-460E-9BDD-14CB6EACBCB2}">
      <dgm:prSet/>
      <dgm:spPr/>
      <dgm:t>
        <a:bodyPr/>
        <a:lstStyle/>
        <a:p>
          <a:endParaRPr lang="ru-RU"/>
        </a:p>
      </dgm:t>
    </dgm:pt>
    <dgm:pt modelId="{D1845E72-1F9C-4165-B370-1CB5C90E0589}" type="sibTrans" cxnId="{C375C704-6383-460E-9BDD-14CB6EACBCB2}">
      <dgm:prSet/>
      <dgm:spPr/>
      <dgm:t>
        <a:bodyPr/>
        <a:lstStyle/>
        <a:p>
          <a:endParaRPr lang="ru-RU"/>
        </a:p>
      </dgm:t>
    </dgm:pt>
    <dgm:pt modelId="{37B29DE5-6B38-4FB5-8D97-4003ABB89A1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 lIns="0" tIns="0" rIns="0" bIns="0"/>
        <a:lstStyle/>
        <a:p>
          <a:r>
            <a:rPr lang="ru-RU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6 месяцев</a:t>
          </a:r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A085F9F-7744-4113-AE15-318C05794D6B}" type="parTrans" cxnId="{3946B1FE-6755-4E05-B2C1-3E31778A5841}">
      <dgm:prSet/>
      <dgm:spPr/>
      <dgm:t>
        <a:bodyPr/>
        <a:lstStyle/>
        <a:p>
          <a:endParaRPr lang="ru-RU"/>
        </a:p>
      </dgm:t>
    </dgm:pt>
    <dgm:pt modelId="{80744CA9-84AC-4509-A80D-A736E254ABAA}" type="sibTrans" cxnId="{3946B1FE-6755-4E05-B2C1-3E31778A5841}">
      <dgm:prSet/>
      <dgm:spPr/>
      <dgm:t>
        <a:bodyPr/>
        <a:lstStyle/>
        <a:p>
          <a:endParaRPr lang="ru-RU"/>
        </a:p>
      </dgm:t>
    </dgm:pt>
    <dgm:pt modelId="{D5E488C1-7BE1-42BB-945E-FBDF133A753E}" type="pres">
      <dgm:prSet presAssocID="{004E110D-2028-4673-812E-862CF83ACB9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AB2EF8-0CEC-4A91-BFE4-49EF20B51384}" type="pres">
      <dgm:prSet presAssocID="{6378D170-553B-480B-87D1-0EF84B4B0283}" presName="arrow" presStyleLbl="node1" presStyleIdx="0" presStyleCnt="2" custScaleX="131953" custScaleY="125333" custRadScaleRad="424184" custRadScaleInc="-39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973B0-1823-421C-A511-032ECA53723D}" type="pres">
      <dgm:prSet presAssocID="{37B29DE5-6B38-4FB5-8D97-4003ABB89A14}" presName="arrow" presStyleLbl="node1" presStyleIdx="1" presStyleCnt="2" custScaleX="92373" custScaleY="103719" custRadScaleRad="65904" custRadScaleInc="1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6B21CE-8727-4DB6-9DC9-5F5B9AF03943}" type="presOf" srcId="{6378D170-553B-480B-87D1-0EF84B4B0283}" destId="{11AB2EF8-0CEC-4A91-BFE4-49EF20B51384}" srcOrd="0" destOrd="0" presId="urn:microsoft.com/office/officeart/2005/8/layout/arrow5"/>
    <dgm:cxn modelId="{C375C704-6383-460E-9BDD-14CB6EACBCB2}" srcId="{004E110D-2028-4673-812E-862CF83ACB95}" destId="{6378D170-553B-480B-87D1-0EF84B4B0283}" srcOrd="0" destOrd="0" parTransId="{1374AB4C-4024-4351-8E66-15E75C6113FE}" sibTransId="{D1845E72-1F9C-4165-B370-1CB5C90E0589}"/>
    <dgm:cxn modelId="{3946B1FE-6755-4E05-B2C1-3E31778A5841}" srcId="{004E110D-2028-4673-812E-862CF83ACB95}" destId="{37B29DE5-6B38-4FB5-8D97-4003ABB89A14}" srcOrd="1" destOrd="0" parTransId="{AA085F9F-7744-4113-AE15-318C05794D6B}" sibTransId="{80744CA9-84AC-4509-A80D-A736E254ABAA}"/>
    <dgm:cxn modelId="{D62C1183-F698-47CB-8A54-61FE5DAD7C54}" type="presOf" srcId="{37B29DE5-6B38-4FB5-8D97-4003ABB89A14}" destId="{16E973B0-1823-421C-A511-032ECA53723D}" srcOrd="0" destOrd="0" presId="urn:microsoft.com/office/officeart/2005/8/layout/arrow5"/>
    <dgm:cxn modelId="{5A6342A8-84FD-4148-AEF6-00D773E2A4AE}" type="presOf" srcId="{004E110D-2028-4673-812E-862CF83ACB95}" destId="{D5E488C1-7BE1-42BB-945E-FBDF133A753E}" srcOrd="0" destOrd="0" presId="urn:microsoft.com/office/officeart/2005/8/layout/arrow5"/>
    <dgm:cxn modelId="{0CA1A499-011C-45A6-A020-ADB4603BDB04}" type="presParOf" srcId="{D5E488C1-7BE1-42BB-945E-FBDF133A753E}" destId="{11AB2EF8-0CEC-4A91-BFE4-49EF20B51384}" srcOrd="0" destOrd="0" presId="urn:microsoft.com/office/officeart/2005/8/layout/arrow5"/>
    <dgm:cxn modelId="{BC20829D-591A-45E1-A210-8EA6C3B43C0E}" type="presParOf" srcId="{D5E488C1-7BE1-42BB-945E-FBDF133A753E}" destId="{16E973B0-1823-421C-A511-032ECA53723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E110D-2028-4673-812E-862CF83ACB95}" type="doc">
      <dgm:prSet loTypeId="urn:microsoft.com/office/officeart/2005/8/layout/arrow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6378D170-553B-480B-87D1-0EF84B4B0283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 lIns="0" tIns="0" rIns="0" bIns="0"/>
        <a:lstStyle/>
        <a:p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Срок  принятия решения о предоставлении (отказе в предоставлении)</a:t>
          </a:r>
          <a:endParaRPr lang="ru-RU" sz="1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374AB4C-4024-4351-8E66-15E75C6113FE}" type="parTrans" cxnId="{C375C704-6383-460E-9BDD-14CB6EACBCB2}">
      <dgm:prSet/>
      <dgm:spPr/>
      <dgm:t>
        <a:bodyPr/>
        <a:lstStyle/>
        <a:p>
          <a:endParaRPr lang="ru-RU"/>
        </a:p>
      </dgm:t>
    </dgm:pt>
    <dgm:pt modelId="{D1845E72-1F9C-4165-B370-1CB5C90E0589}" type="sibTrans" cxnId="{C375C704-6383-460E-9BDD-14CB6EACBCB2}">
      <dgm:prSet/>
      <dgm:spPr/>
      <dgm:t>
        <a:bodyPr/>
        <a:lstStyle/>
        <a:p>
          <a:endParaRPr lang="ru-RU"/>
        </a:p>
      </dgm:t>
    </dgm:pt>
    <dgm:pt modelId="{37B29DE5-6B38-4FB5-8D97-4003ABB89A1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 lIns="0" tIns="0" rIns="0" bIns="0"/>
        <a:lstStyle/>
        <a:p>
          <a:r>
            <a:rPr lang="ru-RU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10 рабочих дней</a:t>
          </a:r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A085F9F-7744-4113-AE15-318C05794D6B}" type="parTrans" cxnId="{3946B1FE-6755-4E05-B2C1-3E31778A5841}">
      <dgm:prSet/>
      <dgm:spPr/>
      <dgm:t>
        <a:bodyPr/>
        <a:lstStyle/>
        <a:p>
          <a:endParaRPr lang="ru-RU"/>
        </a:p>
      </dgm:t>
    </dgm:pt>
    <dgm:pt modelId="{80744CA9-84AC-4509-A80D-A736E254ABAA}" type="sibTrans" cxnId="{3946B1FE-6755-4E05-B2C1-3E31778A5841}">
      <dgm:prSet/>
      <dgm:spPr/>
      <dgm:t>
        <a:bodyPr/>
        <a:lstStyle/>
        <a:p>
          <a:endParaRPr lang="ru-RU"/>
        </a:p>
      </dgm:t>
    </dgm:pt>
    <dgm:pt modelId="{D5E488C1-7BE1-42BB-945E-FBDF133A753E}" type="pres">
      <dgm:prSet presAssocID="{004E110D-2028-4673-812E-862CF83ACB9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AB2EF8-0CEC-4A91-BFE4-49EF20B51384}" type="pres">
      <dgm:prSet presAssocID="{6378D170-553B-480B-87D1-0EF84B4B0283}" presName="arrow" presStyleLbl="node1" presStyleIdx="0" presStyleCnt="2" custScaleX="162751" custScaleY="125595" custRadScaleRad="125310" custRadScaleInc="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973B0-1823-421C-A511-032ECA53723D}" type="pres">
      <dgm:prSet presAssocID="{37B29DE5-6B38-4FB5-8D97-4003ABB89A14}" presName="arrow" presStyleLbl="node1" presStyleIdx="1" presStyleCnt="2" custScaleX="92373" custScaleY="103719" custRadScaleRad="58492" custRadScaleInc="-2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39C21-AB57-45C3-92BF-4B782FDA7D11}" type="presOf" srcId="{6378D170-553B-480B-87D1-0EF84B4B0283}" destId="{11AB2EF8-0CEC-4A91-BFE4-49EF20B51384}" srcOrd="0" destOrd="0" presId="urn:microsoft.com/office/officeart/2005/8/layout/arrow5"/>
    <dgm:cxn modelId="{0FAE41F5-0E3B-4FF8-B33A-904A7D2AC926}" type="presOf" srcId="{004E110D-2028-4673-812E-862CF83ACB95}" destId="{D5E488C1-7BE1-42BB-945E-FBDF133A753E}" srcOrd="0" destOrd="0" presId="urn:microsoft.com/office/officeart/2005/8/layout/arrow5"/>
    <dgm:cxn modelId="{3946B1FE-6755-4E05-B2C1-3E31778A5841}" srcId="{004E110D-2028-4673-812E-862CF83ACB95}" destId="{37B29DE5-6B38-4FB5-8D97-4003ABB89A14}" srcOrd="1" destOrd="0" parTransId="{AA085F9F-7744-4113-AE15-318C05794D6B}" sibTransId="{80744CA9-84AC-4509-A80D-A736E254ABAA}"/>
    <dgm:cxn modelId="{C375C704-6383-460E-9BDD-14CB6EACBCB2}" srcId="{004E110D-2028-4673-812E-862CF83ACB95}" destId="{6378D170-553B-480B-87D1-0EF84B4B0283}" srcOrd="0" destOrd="0" parTransId="{1374AB4C-4024-4351-8E66-15E75C6113FE}" sibTransId="{D1845E72-1F9C-4165-B370-1CB5C90E0589}"/>
    <dgm:cxn modelId="{C41E850F-0E52-475F-98CC-465E39C8E894}" type="presOf" srcId="{37B29DE5-6B38-4FB5-8D97-4003ABB89A14}" destId="{16E973B0-1823-421C-A511-032ECA53723D}" srcOrd="0" destOrd="0" presId="urn:microsoft.com/office/officeart/2005/8/layout/arrow5"/>
    <dgm:cxn modelId="{9FEB3021-DDF1-4508-99A8-D12F45545B99}" type="presParOf" srcId="{D5E488C1-7BE1-42BB-945E-FBDF133A753E}" destId="{11AB2EF8-0CEC-4A91-BFE4-49EF20B51384}" srcOrd="0" destOrd="0" presId="urn:microsoft.com/office/officeart/2005/8/layout/arrow5"/>
    <dgm:cxn modelId="{E0A06FBB-0A26-4E4C-85B2-4890C6AC1F48}" type="presParOf" srcId="{D5E488C1-7BE1-42BB-945E-FBDF133A753E}" destId="{16E973B0-1823-421C-A511-032ECA53723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E110D-2028-4673-812E-862CF83ACB95}" type="doc">
      <dgm:prSet loTypeId="urn:microsoft.com/office/officeart/2005/8/layout/arrow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6378D170-553B-480B-87D1-0EF84B4B0283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 lIns="0" tIns="0" rIns="0" bIns="0"/>
        <a:lstStyle/>
        <a:p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Срок выплаты</a:t>
          </a:r>
          <a:endParaRPr lang="ru-RU" sz="1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374AB4C-4024-4351-8E66-15E75C6113FE}" type="parTrans" cxnId="{C375C704-6383-460E-9BDD-14CB6EACBCB2}">
      <dgm:prSet/>
      <dgm:spPr/>
      <dgm:t>
        <a:bodyPr/>
        <a:lstStyle/>
        <a:p>
          <a:endParaRPr lang="ru-RU"/>
        </a:p>
      </dgm:t>
    </dgm:pt>
    <dgm:pt modelId="{D1845E72-1F9C-4165-B370-1CB5C90E0589}" type="sibTrans" cxnId="{C375C704-6383-460E-9BDD-14CB6EACBCB2}">
      <dgm:prSet/>
      <dgm:spPr/>
      <dgm:t>
        <a:bodyPr/>
        <a:lstStyle/>
        <a:p>
          <a:endParaRPr lang="ru-RU"/>
        </a:p>
      </dgm:t>
    </dgm:pt>
    <dgm:pt modelId="{37B29DE5-6B38-4FB5-8D97-4003ABB89A14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0" tIns="0" rIns="0" bIns="0"/>
        <a:lstStyle/>
        <a:p>
          <a:endParaRPr lang="ru-RU" sz="1400" b="0" cap="none" spc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ежемесячно до 10 числа месяца, следующего за истекшим месяцем</a:t>
          </a:r>
        </a:p>
        <a:p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A085F9F-7744-4113-AE15-318C05794D6B}" type="parTrans" cxnId="{3946B1FE-6755-4E05-B2C1-3E31778A5841}">
      <dgm:prSet/>
      <dgm:spPr/>
      <dgm:t>
        <a:bodyPr/>
        <a:lstStyle/>
        <a:p>
          <a:endParaRPr lang="ru-RU"/>
        </a:p>
      </dgm:t>
    </dgm:pt>
    <dgm:pt modelId="{80744CA9-84AC-4509-A80D-A736E254ABAA}" type="sibTrans" cxnId="{3946B1FE-6755-4E05-B2C1-3E31778A5841}">
      <dgm:prSet/>
      <dgm:spPr/>
      <dgm:t>
        <a:bodyPr/>
        <a:lstStyle/>
        <a:p>
          <a:endParaRPr lang="ru-RU"/>
        </a:p>
      </dgm:t>
    </dgm:pt>
    <dgm:pt modelId="{D5E488C1-7BE1-42BB-945E-FBDF133A753E}" type="pres">
      <dgm:prSet presAssocID="{004E110D-2028-4673-812E-862CF83ACB9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AB2EF8-0CEC-4A91-BFE4-49EF20B51384}" type="pres">
      <dgm:prSet presAssocID="{6378D170-553B-480B-87D1-0EF84B4B0283}" presName="arrow" presStyleLbl="node1" presStyleIdx="0" presStyleCnt="2" custScaleX="131953" custScaleY="103795" custRadScaleRad="424184" custRadScaleInc="-39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973B0-1823-421C-A511-032ECA53723D}" type="pres">
      <dgm:prSet presAssocID="{37B29DE5-6B38-4FB5-8D97-4003ABB89A14}" presName="arrow" presStyleLbl="node1" presStyleIdx="1" presStyleCnt="2" custScaleX="126883" custScaleY="106779" custRadScaleRad="116473" custRadScaleInc="-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38902C-1197-4040-AAF5-C2A569F07224}" type="presOf" srcId="{37B29DE5-6B38-4FB5-8D97-4003ABB89A14}" destId="{16E973B0-1823-421C-A511-032ECA53723D}" srcOrd="0" destOrd="0" presId="urn:microsoft.com/office/officeart/2005/8/layout/arrow5"/>
    <dgm:cxn modelId="{DABE3097-CAB1-4AD1-A5BC-9AA21281133A}" type="presOf" srcId="{004E110D-2028-4673-812E-862CF83ACB95}" destId="{D5E488C1-7BE1-42BB-945E-FBDF133A753E}" srcOrd="0" destOrd="0" presId="urn:microsoft.com/office/officeart/2005/8/layout/arrow5"/>
    <dgm:cxn modelId="{C375C704-6383-460E-9BDD-14CB6EACBCB2}" srcId="{004E110D-2028-4673-812E-862CF83ACB95}" destId="{6378D170-553B-480B-87D1-0EF84B4B0283}" srcOrd="0" destOrd="0" parTransId="{1374AB4C-4024-4351-8E66-15E75C6113FE}" sibTransId="{D1845E72-1F9C-4165-B370-1CB5C90E0589}"/>
    <dgm:cxn modelId="{3946B1FE-6755-4E05-B2C1-3E31778A5841}" srcId="{004E110D-2028-4673-812E-862CF83ACB95}" destId="{37B29DE5-6B38-4FB5-8D97-4003ABB89A14}" srcOrd="1" destOrd="0" parTransId="{AA085F9F-7744-4113-AE15-318C05794D6B}" sibTransId="{80744CA9-84AC-4509-A80D-A736E254ABAA}"/>
    <dgm:cxn modelId="{24974230-C7F5-43B6-AE16-B848F0056E7D}" type="presOf" srcId="{6378D170-553B-480B-87D1-0EF84B4B0283}" destId="{11AB2EF8-0CEC-4A91-BFE4-49EF20B51384}" srcOrd="0" destOrd="0" presId="urn:microsoft.com/office/officeart/2005/8/layout/arrow5"/>
    <dgm:cxn modelId="{ED8CA491-6618-4D1D-8FB2-52BDCB047AD0}" type="presParOf" srcId="{D5E488C1-7BE1-42BB-945E-FBDF133A753E}" destId="{11AB2EF8-0CEC-4A91-BFE4-49EF20B51384}" srcOrd="0" destOrd="0" presId="urn:microsoft.com/office/officeart/2005/8/layout/arrow5"/>
    <dgm:cxn modelId="{FDA26A06-1B4C-4BEE-8ABA-AF53C8AD2005}" type="presParOf" srcId="{D5E488C1-7BE1-42BB-945E-FBDF133A753E}" destId="{16E973B0-1823-421C-A511-032ECA53723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B2EF8-0CEC-4A91-BFE4-49EF20B51384}">
      <dsp:nvSpPr>
        <dsp:cNvPr id="0" name=""/>
        <dsp:cNvSpPr/>
      </dsp:nvSpPr>
      <dsp:spPr>
        <a:xfrm rot="16200000">
          <a:off x="-79765" y="273"/>
          <a:ext cx="1731642" cy="1644767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Срок предоставления</a:t>
          </a:r>
          <a:endParaRPr lang="ru-RU" sz="1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5400000">
        <a:off x="-36327" y="389745"/>
        <a:ext cx="1356933" cy="865821"/>
      </dsp:txXfrm>
    </dsp:sp>
    <dsp:sp modelId="{16E973B0-1823-421C-A511-032ECA53723D}">
      <dsp:nvSpPr>
        <dsp:cNvPr id="0" name=""/>
        <dsp:cNvSpPr/>
      </dsp:nvSpPr>
      <dsp:spPr>
        <a:xfrm rot="5400000">
          <a:off x="1658620" y="178619"/>
          <a:ext cx="1212227" cy="1361122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6 месяцев</a:t>
          </a: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-5400000">
        <a:off x="1796313" y="556123"/>
        <a:ext cx="1148982" cy="606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B2EF8-0CEC-4A91-BFE4-49EF20B51384}">
      <dsp:nvSpPr>
        <dsp:cNvPr id="0" name=""/>
        <dsp:cNvSpPr/>
      </dsp:nvSpPr>
      <dsp:spPr>
        <a:xfrm rot="16200000">
          <a:off x="-244887" y="321"/>
          <a:ext cx="2145315" cy="1655540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Срок  принятия решения о предоставлении (отказе в предоставлении)</a:t>
          </a:r>
          <a:endParaRPr lang="ru-RU" sz="1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5400000">
        <a:off x="1" y="291763"/>
        <a:ext cx="1365821" cy="1072657"/>
      </dsp:txXfrm>
    </dsp:sp>
    <dsp:sp modelId="{16E973B0-1823-421C-A511-032ECA53723D}">
      <dsp:nvSpPr>
        <dsp:cNvPr id="0" name=""/>
        <dsp:cNvSpPr/>
      </dsp:nvSpPr>
      <dsp:spPr>
        <a:xfrm rot="5400000">
          <a:off x="1749634" y="102535"/>
          <a:ext cx="1217622" cy="1367180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10 рабочих дней</a:t>
          </a: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-5400000">
        <a:off x="1887940" y="481720"/>
        <a:ext cx="1154096" cy="608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B2EF8-0CEC-4A91-BFE4-49EF20B51384}">
      <dsp:nvSpPr>
        <dsp:cNvPr id="0" name=""/>
        <dsp:cNvSpPr/>
      </dsp:nvSpPr>
      <dsp:spPr>
        <a:xfrm rot="16200000">
          <a:off x="-226374" y="22989"/>
          <a:ext cx="2033209" cy="1599334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Срок выплаты</a:t>
          </a:r>
          <a:endParaRPr lang="ru-RU" sz="1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5400000">
        <a:off x="-9436" y="314353"/>
        <a:ext cx="1319451" cy="1016605"/>
      </dsp:txXfrm>
    </dsp:sp>
    <dsp:sp modelId="{16E973B0-1823-421C-A511-032ECA53723D}">
      <dsp:nvSpPr>
        <dsp:cNvPr id="0" name=""/>
        <dsp:cNvSpPr/>
      </dsp:nvSpPr>
      <dsp:spPr>
        <a:xfrm rot="5400000">
          <a:off x="1439638" y="0"/>
          <a:ext cx="1955087" cy="1645313"/>
        </a:xfrm>
        <a:prstGeom prst="downArrow">
          <a:avLst>
            <a:gd name="adj1" fmla="val 50000"/>
            <a:gd name="adj2" fmla="val 3500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cap="none" spc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ежемесячно до 10 числа месяца, следующего за истекшим месяцем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-5400000">
        <a:off x="1882455" y="333885"/>
        <a:ext cx="1357383" cy="977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191E9-2E0E-46F3-8F44-D00FEB1E29D7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22629-3F89-46F1-92E8-E608CB66C5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0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22629-3F89-46F1-92E8-E608CB66C5D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76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копии документов, удостоверяющих принадлежность заявителя и членов его семьи к гражданству Российской Федерации и (или) государства, с которым Российской Федерацией заключен международный договор, в соответствии с которым предусмотрено предоставление субсидий на оплату жилого помещения и коммунальных услуг (паспорт, свидетельство о рождении)</a:t>
            </a:r>
          </a:p>
          <a:p>
            <a:r>
              <a:rPr lang="ru-RU" dirty="0" smtClean="0"/>
              <a:t>копии документов, подтверждающих правовые основания отнесения лиц, проживающих совместно с заявителем по месту постоянного жительства, к членам его семьи</a:t>
            </a:r>
          </a:p>
          <a:p>
            <a:r>
              <a:rPr lang="ru-RU" dirty="0" smtClean="0"/>
              <a:t>копии документов, подтверждающих правовые основания владения и пользования заявителем жилым помещением, в котором гражданин зарегистрирован по месту постоянного жительства</a:t>
            </a:r>
          </a:p>
          <a:p>
            <a:r>
              <a:rPr lang="ru-RU" dirty="0" smtClean="0"/>
              <a:t>документы, содержащие сведения о лицах, зарегистрированных совместно с заявителем по месту его постоянного жительства;</a:t>
            </a:r>
          </a:p>
          <a:p>
            <a:r>
              <a:rPr lang="ru-RU" dirty="0" smtClean="0"/>
              <a:t>документы, подтверждающие правовые основания проживания в жилом помещении граждан, зарегистрированных совместно с заявителем по месту его постоянного жительства и не указанных заявителем в заявлении о предоставлении субсидии в качестве членов своей семьи; </a:t>
            </a:r>
          </a:p>
          <a:p>
            <a:r>
              <a:rPr lang="ru-RU" dirty="0" smtClean="0"/>
              <a:t>документы, подтверждающие доходы заявителя и членов его семьи, учитываемые при решении вопроса о предоставлении субсидии, за шесть последних календарных месяцев, предшествующих месяцу подачи заявления о предоставлении субсидии на оплату жилого помещения и коммунальных услуг;</a:t>
            </a:r>
          </a:p>
          <a:p>
            <a:r>
              <a:rPr lang="ru-RU" dirty="0" smtClean="0"/>
              <a:t>документы, подтверждающие размер вносимой платы за содержание и ремонт жилого помещения и коммунальные услуги гражданами, зарегистрированными совместно с заявителем по месту его постоянного жительства и не указанными заявителем в заявлении о предоставлении субсидии в качестве членов своей семьи; </a:t>
            </a:r>
          </a:p>
          <a:p>
            <a:r>
              <a:rPr lang="ru-RU" dirty="0" smtClean="0"/>
              <a:t>копии документов, подтверждающих право заявителя и (или) членов его семьи на льготы, меры социальной поддержки, компенсации по оплате жилого помещения и коммунальных услуг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22629-3F89-46F1-92E8-E608CB66C5D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1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22629-3F89-46F1-92E8-E608CB66C5D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54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706FB5138DB407FE85083A59A16AD9DA506ED2B8FF4C7D7A7A492B76E3794AFED849D56E7ABA2FE19kE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65760"/>
            <a:ext cx="7272808" cy="83099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субсидии на оплату жилого помещения и коммунальных услуг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0466" y="1400355"/>
            <a:ext cx="9648562" cy="4638265"/>
            <a:chOff x="0" y="1556791"/>
            <a:chExt cx="9648562" cy="463826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1556792"/>
              <a:ext cx="9144000" cy="3816424"/>
            </a:xfrm>
            <a:prstGeom prst="rect">
              <a:avLst/>
            </a:prstGeom>
            <a:solidFill>
              <a:srgbClr val="99FF99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</p:sp>
        <p:sp>
          <p:nvSpPr>
            <p:cNvPr id="11" name="Скругленный прямоугольник 10"/>
            <p:cNvSpPr/>
            <p:nvPr/>
          </p:nvSpPr>
          <p:spPr>
            <a:xfrm>
              <a:off x="828477" y="2936138"/>
              <a:ext cx="216264" cy="6772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19755" y="1556791"/>
              <a:ext cx="1686214" cy="3096345"/>
            </a:xfrm>
            <a:custGeom>
              <a:avLst/>
              <a:gdLst>
                <a:gd name="connsiteX0" fmla="*/ 0 w 1865726"/>
                <a:gd name="connsiteY0" fmla="*/ 186573 h 2641353"/>
                <a:gd name="connsiteX1" fmla="*/ 186573 w 1865726"/>
                <a:gd name="connsiteY1" fmla="*/ 0 h 2641353"/>
                <a:gd name="connsiteX2" fmla="*/ 1679153 w 1865726"/>
                <a:gd name="connsiteY2" fmla="*/ 0 h 2641353"/>
                <a:gd name="connsiteX3" fmla="*/ 1865726 w 1865726"/>
                <a:gd name="connsiteY3" fmla="*/ 186573 h 2641353"/>
                <a:gd name="connsiteX4" fmla="*/ 1865726 w 1865726"/>
                <a:gd name="connsiteY4" fmla="*/ 2454780 h 2641353"/>
                <a:gd name="connsiteX5" fmla="*/ 1679153 w 1865726"/>
                <a:gd name="connsiteY5" fmla="*/ 2641353 h 2641353"/>
                <a:gd name="connsiteX6" fmla="*/ 186573 w 1865726"/>
                <a:gd name="connsiteY6" fmla="*/ 2641353 h 2641353"/>
                <a:gd name="connsiteX7" fmla="*/ 0 w 1865726"/>
                <a:gd name="connsiteY7" fmla="*/ 2454780 h 2641353"/>
                <a:gd name="connsiteX8" fmla="*/ 0 w 1865726"/>
                <a:gd name="connsiteY8" fmla="*/ 186573 h 264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5726" h="2641353">
                  <a:moveTo>
                    <a:pt x="0" y="186573"/>
                  </a:moveTo>
                  <a:cubicBezTo>
                    <a:pt x="0" y="83532"/>
                    <a:pt x="83532" y="0"/>
                    <a:pt x="186573" y="0"/>
                  </a:cubicBezTo>
                  <a:lnTo>
                    <a:pt x="1679153" y="0"/>
                  </a:lnTo>
                  <a:cubicBezTo>
                    <a:pt x="1782194" y="0"/>
                    <a:pt x="1865726" y="83532"/>
                    <a:pt x="1865726" y="186573"/>
                  </a:cubicBezTo>
                  <a:lnTo>
                    <a:pt x="1865726" y="2454780"/>
                  </a:lnTo>
                  <a:cubicBezTo>
                    <a:pt x="1865726" y="2557821"/>
                    <a:pt x="1782194" y="2641353"/>
                    <a:pt x="1679153" y="2641353"/>
                  </a:cubicBezTo>
                  <a:lnTo>
                    <a:pt x="186573" y="2641353"/>
                  </a:lnTo>
                  <a:cubicBezTo>
                    <a:pt x="83532" y="2641353"/>
                    <a:pt x="0" y="2557821"/>
                    <a:pt x="0" y="2454780"/>
                  </a:cubicBezTo>
                  <a:lnTo>
                    <a:pt x="0" y="186573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54645" tIns="54645" rIns="54645" bIns="54645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Ваши расходы на оплату жилищно-коммунальных услуг превышают максимально допустимую долю расходов на оплату названных услуг в совокупном доходе семьи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536391" y="1556793"/>
              <a:ext cx="2112171" cy="2460692"/>
            </a:xfrm>
            <a:custGeom>
              <a:avLst/>
              <a:gdLst>
                <a:gd name="connsiteX0" fmla="*/ 0 w 2075573"/>
                <a:gd name="connsiteY0" fmla="*/ 200425 h 2004249"/>
                <a:gd name="connsiteX1" fmla="*/ 200425 w 2075573"/>
                <a:gd name="connsiteY1" fmla="*/ 0 h 2004249"/>
                <a:gd name="connsiteX2" fmla="*/ 1875148 w 2075573"/>
                <a:gd name="connsiteY2" fmla="*/ 0 h 2004249"/>
                <a:gd name="connsiteX3" fmla="*/ 2075573 w 2075573"/>
                <a:gd name="connsiteY3" fmla="*/ 200425 h 2004249"/>
                <a:gd name="connsiteX4" fmla="*/ 2075573 w 2075573"/>
                <a:gd name="connsiteY4" fmla="*/ 1803824 h 2004249"/>
                <a:gd name="connsiteX5" fmla="*/ 1875148 w 2075573"/>
                <a:gd name="connsiteY5" fmla="*/ 2004249 h 2004249"/>
                <a:gd name="connsiteX6" fmla="*/ 200425 w 2075573"/>
                <a:gd name="connsiteY6" fmla="*/ 2004249 h 2004249"/>
                <a:gd name="connsiteX7" fmla="*/ 0 w 2075573"/>
                <a:gd name="connsiteY7" fmla="*/ 1803824 h 2004249"/>
                <a:gd name="connsiteX8" fmla="*/ 0 w 2075573"/>
                <a:gd name="connsiteY8" fmla="*/ 200425 h 2004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5573" h="2004249">
                  <a:moveTo>
                    <a:pt x="0" y="200425"/>
                  </a:moveTo>
                  <a:cubicBezTo>
                    <a:pt x="0" y="89733"/>
                    <a:pt x="89733" y="0"/>
                    <a:pt x="200425" y="0"/>
                  </a:cubicBezTo>
                  <a:lnTo>
                    <a:pt x="1875148" y="0"/>
                  </a:lnTo>
                  <a:cubicBezTo>
                    <a:pt x="1985840" y="0"/>
                    <a:pt x="2075573" y="89733"/>
                    <a:pt x="2075573" y="200425"/>
                  </a:cubicBezTo>
                  <a:lnTo>
                    <a:pt x="2075573" y="1803824"/>
                  </a:lnTo>
                  <a:cubicBezTo>
                    <a:pt x="2075573" y="1914516"/>
                    <a:pt x="1985840" y="2004249"/>
                    <a:pt x="1875148" y="2004249"/>
                  </a:cubicBezTo>
                  <a:lnTo>
                    <a:pt x="200425" y="2004249"/>
                  </a:lnTo>
                  <a:cubicBezTo>
                    <a:pt x="89733" y="2004249"/>
                    <a:pt x="0" y="1914516"/>
                    <a:pt x="0" y="1803824"/>
                  </a:cubicBezTo>
                  <a:lnTo>
                    <a:pt x="0" y="200425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123" tIns="46123" rIns="46123" bIns="475605" numCol="1" spcCol="1270" anchor="t" anchorCtr="0">
              <a:noAutofit/>
            </a:bodyPr>
            <a:lstStyle/>
            <a:p>
              <a:pPr marL="0" lvl="1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  <a:p>
              <a:pPr marL="0" lvl="1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Отсутствует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подтвержденная</a:t>
              </a:r>
              <a:r>
                <a:rPr lang="ru-RU" sz="1400" smtClean="0">
                  <a:latin typeface="Times New Roman" pitchFamily="18" charset="0"/>
                  <a:cs typeface="Times New Roman" pitchFamily="18" charset="0"/>
                </a:rPr>
                <a:t> вступившим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в законную силу судебным актом непогашенная задолженность по оплате жилого помещения и коммунальных услуг, которая образовалась за период не более чем 3 последних года</a:t>
              </a:r>
              <a:endParaRPr lang="ru-RU" sz="1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1079226" y="5599818"/>
              <a:ext cx="4403814" cy="595238"/>
            </a:xfrm>
            <a:custGeom>
              <a:avLst/>
              <a:gdLst>
                <a:gd name="connsiteX0" fmla="*/ 0 w 2699777"/>
                <a:gd name="connsiteY0" fmla="*/ 106177 h 1061774"/>
                <a:gd name="connsiteX1" fmla="*/ 106177 w 2699777"/>
                <a:gd name="connsiteY1" fmla="*/ 0 h 1061774"/>
                <a:gd name="connsiteX2" fmla="*/ 2593600 w 2699777"/>
                <a:gd name="connsiteY2" fmla="*/ 0 h 1061774"/>
                <a:gd name="connsiteX3" fmla="*/ 2699777 w 2699777"/>
                <a:gd name="connsiteY3" fmla="*/ 106177 h 1061774"/>
                <a:gd name="connsiteX4" fmla="*/ 2699777 w 2699777"/>
                <a:gd name="connsiteY4" fmla="*/ 955597 h 1061774"/>
                <a:gd name="connsiteX5" fmla="*/ 2593600 w 2699777"/>
                <a:gd name="connsiteY5" fmla="*/ 1061774 h 1061774"/>
                <a:gd name="connsiteX6" fmla="*/ 106177 w 2699777"/>
                <a:gd name="connsiteY6" fmla="*/ 1061774 h 1061774"/>
                <a:gd name="connsiteX7" fmla="*/ 0 w 2699777"/>
                <a:gd name="connsiteY7" fmla="*/ 955597 h 1061774"/>
                <a:gd name="connsiteX8" fmla="*/ 0 w 2699777"/>
                <a:gd name="connsiteY8" fmla="*/ 106177 h 1061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99777" h="1061774">
                  <a:moveTo>
                    <a:pt x="0" y="106177"/>
                  </a:moveTo>
                  <a:cubicBezTo>
                    <a:pt x="0" y="47537"/>
                    <a:pt x="47537" y="0"/>
                    <a:pt x="106177" y="0"/>
                  </a:cubicBezTo>
                  <a:lnTo>
                    <a:pt x="2593600" y="0"/>
                  </a:lnTo>
                  <a:cubicBezTo>
                    <a:pt x="2652240" y="0"/>
                    <a:pt x="2699777" y="47537"/>
                    <a:pt x="2699777" y="106177"/>
                  </a:cubicBezTo>
                  <a:lnTo>
                    <a:pt x="2699777" y="955597"/>
                  </a:lnTo>
                  <a:cubicBezTo>
                    <a:pt x="2699777" y="1014237"/>
                    <a:pt x="2652240" y="1061774"/>
                    <a:pt x="2593600" y="1061774"/>
                  </a:cubicBezTo>
                  <a:lnTo>
                    <a:pt x="106177" y="1061774"/>
                  </a:lnTo>
                  <a:cubicBezTo>
                    <a:pt x="47537" y="1061774"/>
                    <a:pt x="0" y="1014237"/>
                    <a:pt x="0" y="955597"/>
                  </a:cubicBezTo>
                  <a:lnTo>
                    <a:pt x="0" y="106177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9198" tIns="56498" rIns="69198" bIns="5649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Вы можете обратиться  за предоставлением субсидии</a:t>
              </a:r>
              <a:endParaRPr lang="ru-RU" sz="2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8" name="Picture 4" descr="\\Fileserver1\!obshaya\_ASU\!_Бушуева Е.Л\МСП готовые\субсидия жку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-13742" y="4511652"/>
            <a:ext cx="1475656" cy="2060619"/>
          </a:xfrm>
          <a:prstGeom prst="wedgeRoundRectCallout">
            <a:avLst>
              <a:gd name="adj1" fmla="val -1974"/>
              <a:gd name="adj2" fmla="val -8473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В Ханты-Мансийском автономном округе – Югре максимально допустимая доля расходов составляет </a:t>
            </a:r>
            <a:r>
              <a:rPr lang="ru-RU" sz="1300" dirty="0" smtClean="0">
                <a:solidFill>
                  <a:schemeClr val="tx1"/>
                </a:solidFill>
              </a:rPr>
              <a:t>от 0% до 15%.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15817" y="1556792"/>
            <a:ext cx="3384375" cy="25992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пользователем жилого помещения в государственном или муниципальном жилищном </a:t>
            </a:r>
            <a:r>
              <a:rPr lang="ru-RU" sz="1400" dirty="0" smtClean="0">
                <a:solidFill>
                  <a:schemeClr val="tx1"/>
                </a:solidFill>
              </a:rPr>
              <a:t>фонде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нанимателем </a:t>
            </a:r>
            <a:r>
              <a:rPr lang="ru-RU" sz="1400" dirty="0">
                <a:solidFill>
                  <a:schemeClr val="tx1"/>
                </a:solidFill>
              </a:rPr>
              <a:t>жилого помещения по договору найма в частном жилищном </a:t>
            </a:r>
            <a:r>
              <a:rPr lang="ru-RU" sz="1400" dirty="0" smtClean="0">
                <a:solidFill>
                  <a:schemeClr val="tx1"/>
                </a:solidFill>
              </a:rPr>
              <a:t>фонде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членом </a:t>
            </a:r>
            <a:r>
              <a:rPr lang="ru-RU" sz="1400" dirty="0">
                <a:solidFill>
                  <a:schemeClr val="tx1"/>
                </a:solidFill>
              </a:rPr>
              <a:t>жилищного или жилищно-строительного </a:t>
            </a:r>
            <a:r>
              <a:rPr lang="ru-RU" sz="1400" dirty="0" smtClean="0">
                <a:solidFill>
                  <a:schemeClr val="tx1"/>
                </a:solidFill>
              </a:rPr>
              <a:t>кооператива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собственником </a:t>
            </a:r>
            <a:r>
              <a:rPr lang="ru-RU" sz="1400" dirty="0">
                <a:solidFill>
                  <a:schemeClr val="tx1"/>
                </a:solidFill>
              </a:rPr>
              <a:t>жилого помещения (квартиры, жилого дома, части квартиры или жилого дома)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1705969" y="2290153"/>
            <a:ext cx="1365833" cy="113884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 Вы являетесь</a:t>
            </a:r>
            <a:endParaRPr lang="ru-RU" sz="1400" b="1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6300192" y="2345329"/>
            <a:ext cx="1272204" cy="10836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 также</a:t>
            </a:r>
            <a:endParaRPr lang="ru-RU" b="1" dirty="0"/>
          </a:p>
        </p:txBody>
      </p:sp>
      <p:sp>
        <p:nvSpPr>
          <p:cNvPr id="23" name="Левая фигурная скобка 22"/>
          <p:cNvSpPr/>
          <p:nvPr/>
        </p:nvSpPr>
        <p:spPr>
          <a:xfrm rot="16200000">
            <a:off x="4745151" y="1369899"/>
            <a:ext cx="504058" cy="707052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4540711" y="4164914"/>
            <a:ext cx="648072" cy="128067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5519044" y="5371920"/>
            <a:ext cx="469221" cy="763003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966621" y="4228007"/>
            <a:ext cx="3168352" cy="5691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cs typeface="Times New Roman" pitchFamily="18" charset="0"/>
              </a:rPr>
              <a:t>в многофункциональный центр предоставления государственных и муниципальных услуг (МФЦ)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66621" y="4821620"/>
            <a:ext cx="3179661" cy="10320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300" b="1" dirty="0">
                <a:solidFill>
                  <a:prstClr val="black"/>
                </a:solidFill>
                <a:cs typeface="Times New Roman" panose="02020603050405020304" pitchFamily="18" charset="0"/>
              </a:rPr>
              <a:t>направив заявление с приложением</a:t>
            </a:r>
          </a:p>
          <a:p>
            <a:pPr lvl="0" algn="ctr"/>
            <a:r>
              <a:rPr lang="ru-RU" sz="1300" b="1" dirty="0">
                <a:solidFill>
                  <a:prstClr val="black"/>
                </a:solidFill>
                <a:cs typeface="Times New Roman" panose="02020603050405020304" pitchFamily="18" charset="0"/>
              </a:rPr>
              <a:t>документов почтовым отправлением в </a:t>
            </a:r>
            <a:r>
              <a:rPr lang="ru-RU" sz="13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Агентство социального благополучия населения Югры </a:t>
            </a:r>
            <a:r>
              <a:rPr lang="ru-RU" sz="1300" b="1" dirty="0">
                <a:solidFill>
                  <a:prstClr val="black"/>
                </a:solidFill>
                <a:cs typeface="Times New Roman" panose="02020603050405020304" pitchFamily="18" charset="0"/>
              </a:rPr>
              <a:t>по месту социальных жительства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966621" y="5890364"/>
            <a:ext cx="3196035" cy="96763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cs typeface="Times New Roman" pitchFamily="18" charset="0"/>
              </a:rPr>
              <a:t>либо с использованием </a:t>
            </a:r>
            <a:r>
              <a:rPr lang="ru-RU" sz="1300" b="1" dirty="0">
                <a:cs typeface="Times New Roman" pitchFamily="18" charset="0"/>
              </a:rPr>
              <a:t>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40846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695428" y="159371"/>
            <a:ext cx="6765004" cy="503791"/>
          </a:xfrm>
          <a:prstGeom prst="roundRect">
            <a:avLst/>
          </a:prstGeom>
          <a:gradFill>
            <a:gsLst>
              <a:gs pos="0">
                <a:srgbClr val="99FF99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Какие документы необходимо принести</a:t>
            </a:r>
            <a:endParaRPr lang="ru-RU" sz="2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547664" y="612011"/>
            <a:ext cx="9062892" cy="614934"/>
          </a:xfrm>
          <a:prstGeom prst="roundRect">
            <a:avLst/>
          </a:prstGeom>
          <a:gradFill>
            <a:gsLst>
              <a:gs pos="0">
                <a:srgbClr val="99FF99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документы, содержащие сведения о платежах за жилое помещение и коммунальные услуги, начисленных за последний месяц перед подачей заявления о предоставлении субсидии на оплату жилого помещения и коммунальных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услуг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93696" y="1169421"/>
            <a:ext cx="9081942" cy="648072"/>
          </a:xfrm>
          <a:prstGeom prst="roundRect">
            <a:avLst/>
          </a:prstGeom>
          <a:gradFill>
            <a:gsLst>
              <a:gs pos="0">
                <a:srgbClr val="99FF99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копии документов, удостоверяющих принадлежность заявителя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иностранного гражданина 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членов его семьи к гражданству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государства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с которым Российской Федерацией заключен международный договор, в соответствии с которым предусмотрено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предоставление субсидии (с предъявлением оригинала, если копия нотариально не заверена)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99742" y="1773845"/>
            <a:ext cx="7956376" cy="603302"/>
          </a:xfrm>
          <a:prstGeom prst="roundRect">
            <a:avLst/>
          </a:prstGeom>
          <a:gradFill>
            <a:gsLst>
              <a:gs pos="0">
                <a:srgbClr val="99FF99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копии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судебных актов о признании лиц, проживающих совместно с заявителем по месту постоянного жительства, членами его семьи - в случае наличия разногласий между заявителем и проживающими совместно с заявителем по месту постоянного жительства лицами по вопросу принадлежности к одной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семье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2053" name="Picture 5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98" y="-269182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Скругленный прямоугольник 34"/>
          <p:cNvSpPr/>
          <p:nvPr/>
        </p:nvSpPr>
        <p:spPr>
          <a:xfrm>
            <a:off x="382176" y="2340710"/>
            <a:ext cx="9102908" cy="557041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Сведения, 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которые подлежат получению на основании межведомственных запросов </a:t>
            </a:r>
          </a:p>
          <a:p>
            <a:pPr algn="ctr"/>
            <a:r>
              <a:rPr lang="ru-RU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(Вы 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имеет право представить указанные документы по собственной инициативе)</a:t>
            </a:r>
          </a:p>
          <a:p>
            <a:pPr algn="ctr"/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11752" y="2915816"/>
            <a:ext cx="8677628" cy="406854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сведения,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подтверждающих правовые основания владения и пользования заявителем жилым помещением, в котором он зарегистрирован по месту постоянного жительства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38398" y="4162666"/>
            <a:ext cx="8782392" cy="398649"/>
          </a:xfrm>
          <a:prstGeom prst="roundRect">
            <a:avLst>
              <a:gd name="adj" fmla="val 35782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сведения о лицах, зарегистрированных совместно с заявителем по месту его постоянного </a:t>
            </a:r>
            <a:r>
              <a:rPr lang="ru-RU" sz="1200" dirty="0" smtClean="0"/>
              <a:t>жительства</a:t>
            </a:r>
            <a:endParaRPr lang="ru-RU" sz="1200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3412" y="4484783"/>
            <a:ext cx="8814308" cy="605030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сведения, подтверждающие право заявителя и (или) членов его семьи на льготы, меры социальной поддержки и компенсации по оплате жилого помещения и коммунальных услуг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29692" y="3302112"/>
            <a:ext cx="8814308" cy="432012"/>
          </a:xfrm>
          <a:prstGeom prst="roundRect">
            <a:avLst>
              <a:gd name="adj" fmla="val 47534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сведения,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подтверждающих правовые основания отнесения лиц, проживающих совместно с заявителем по месту постоянного жительства, к членам его семьи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3967" y="3714694"/>
            <a:ext cx="8814308" cy="432012"/>
          </a:xfrm>
          <a:prstGeom prst="roundRect">
            <a:avLst>
              <a:gd name="adj" fmla="val 3438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сведения о документах, удостоверяющих гражданство Российской Федерации заявителя и членов его </a:t>
            </a:r>
            <a:r>
              <a:rPr lang="ru-RU" sz="1200" dirty="0" smtClean="0"/>
              <a:t>семьи</a:t>
            </a:r>
            <a:endParaRPr lang="ru-RU" sz="1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23010" y="5427890"/>
            <a:ext cx="8821239" cy="420765"/>
          </a:xfrm>
          <a:prstGeom prst="roundRect">
            <a:avLst>
              <a:gd name="adj" fmla="val 30249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сведения о доходах заявителя и членов его семьи, учитываемых при решении вопроса о предоставлении </a:t>
            </a:r>
            <a:r>
              <a:rPr lang="ru-RU" sz="1200" dirty="0" smtClean="0"/>
              <a:t>субсидии</a:t>
            </a:r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38398" y="4963649"/>
            <a:ext cx="8814308" cy="492998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копии документов, выдаваемых федеральными государственными учреждениями медико-социальной экспертизы, подтверждающих факт установления заявителю </a:t>
            </a:r>
            <a:r>
              <a:rPr lang="ru-RU" sz="1200" dirty="0" smtClean="0"/>
              <a:t>инвалидности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11752" y="5766534"/>
            <a:ext cx="8814308" cy="432012"/>
          </a:xfrm>
          <a:prstGeom prst="roundRect">
            <a:avLst>
              <a:gd name="adj" fmla="val 3438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с</a:t>
            </a:r>
            <a:r>
              <a:rPr lang="ru-RU" sz="1200" dirty="0" smtClean="0"/>
              <a:t>ведения, подтверждающие отсутствие у заявителя </a:t>
            </a:r>
            <a:r>
              <a:rPr lang="ru-RU" sz="1200" dirty="0" err="1" smtClean="0"/>
              <a:t>подтвержденной</a:t>
            </a:r>
            <a:r>
              <a:rPr lang="ru-RU" sz="1200" dirty="0" smtClean="0"/>
              <a:t> вступившим в законную силу судебным актом непогашенной задолженности по оплате жилого помещения и коммунальных услуг, которая образовалась за период не более чем 3 последних года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072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9927"/>
            <a:ext cx="6048672" cy="38294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 расчета субсидии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32310"/>
              </p:ext>
            </p:extLst>
          </p:nvPr>
        </p:nvGraphicFramePr>
        <p:xfrm>
          <a:off x="2771800" y="476672"/>
          <a:ext cx="6264696" cy="60241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2573732"/>
                <a:gridCol w="2083436"/>
                <a:gridCol w="1607528"/>
              </a:tblGrid>
              <a:tr h="524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Наименование </a:t>
                      </a:r>
                      <a:r>
                        <a:rPr lang="ru-RU" sz="1100" dirty="0">
                          <a:effectLst/>
                        </a:rPr>
                        <a:t>показателя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Значение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(для одинокого пенсионера)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Значение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(семья из 2-х </a:t>
                      </a:r>
                      <a:r>
                        <a:rPr lang="ru-RU" sz="1100" dirty="0" smtClean="0">
                          <a:effectLst/>
                        </a:rPr>
                        <a:t>взрослых человек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349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совокупный доход гражданина в месяц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9 397,51 рублей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5 100,0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349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среднедушевой доход  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9 397,51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2 550,0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349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величина прожиточного минимума семьи на дату </a:t>
                      </a:r>
                      <a:r>
                        <a:rPr lang="ru-RU" sz="1100" dirty="0" smtClean="0">
                          <a:effectLst/>
                        </a:rPr>
                        <a:t>обращения (ВПМ)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7 748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20 508,0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349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усредненный прожиточный минимум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7 748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10 254,0 </a:t>
                      </a:r>
                      <a:r>
                        <a:rPr lang="ru-RU" sz="1100" b="0" dirty="0" smtClean="0">
                          <a:effectLst/>
                        </a:rPr>
                        <a:t>рублей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(20 508 рублей/2)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5242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величина регионального стандарта стоимости жилищно-коммунальных услуг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3 650,56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2 650,98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6989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фактические расходы на оплату жилого помещения и коммунальных услуг за месяц, предшествующий месяцу подачи заявления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2 925,34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4 882,89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7816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максимально допустимая доля расходов гражданина на оплату жилого помещения и коммунальных услуг в совокупном доходе 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10</a:t>
                      </a:r>
                      <a:r>
                        <a:rPr lang="ru-RU" sz="1100" b="0" dirty="0" smtClean="0">
                          <a:effectLst/>
                        </a:rPr>
                        <a:t>%</a:t>
                      </a:r>
                      <a:endParaRPr lang="ru-RU" sz="1100" b="0" dirty="0">
                        <a:effectLst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0</a:t>
                      </a:r>
                      <a:r>
                        <a:rPr lang="ru-RU" sz="1100" b="0" dirty="0" smtClean="0">
                          <a:effectLst/>
                        </a:rPr>
                        <a:t>%</a:t>
                      </a:r>
                      <a:endParaRPr lang="ru-RU" sz="1100" b="0" dirty="0">
                        <a:effectLst/>
                      </a:endParaRPr>
                    </a:p>
                  </a:txBody>
                  <a:tcPr marL="55690" marR="55690" marT="0" marB="0"/>
                </a:tc>
              </a:tr>
              <a:tr h="1048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допустимый размер оплаты за жилое помещение и  коммунальные услуги        с учетом вышеуказанных величин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939,75 рублей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 (10% </a:t>
                      </a:r>
                      <a:r>
                        <a:rPr lang="en-US" sz="1100" b="0" dirty="0">
                          <a:effectLst/>
                        </a:rPr>
                        <a:t>x</a:t>
                      </a:r>
                      <a:r>
                        <a:rPr lang="ru-RU" sz="1100" b="0" dirty="0">
                          <a:effectLst/>
                        </a:rPr>
                        <a:t> 9397,51 рублей  </a:t>
                      </a:r>
                      <a:r>
                        <a:rPr lang="en-US" sz="1100" b="0" dirty="0">
                          <a:effectLst/>
                        </a:rPr>
                        <a:t>x</a:t>
                      </a:r>
                      <a:r>
                        <a:rPr lang="ru-RU" sz="1100" b="0" dirty="0">
                          <a:effectLst/>
                        </a:rPr>
                        <a:t> (9397,51 рублей / 7748 рубля)*)  * - при значении больше 1 частное равно единице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0 рублей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 (0% </a:t>
                      </a:r>
                      <a:r>
                        <a:rPr lang="en-US" sz="1100" b="0" dirty="0">
                          <a:effectLst/>
                        </a:rPr>
                        <a:t>x</a:t>
                      </a:r>
                      <a:r>
                        <a:rPr lang="ru-RU" sz="1100" b="0" dirty="0">
                          <a:effectLst/>
                        </a:rPr>
                        <a:t> 5100,0 рублей  </a:t>
                      </a:r>
                      <a:r>
                        <a:rPr lang="en-US" sz="1100" b="0" dirty="0">
                          <a:effectLst/>
                        </a:rPr>
                        <a:t>x</a:t>
                      </a:r>
                      <a:r>
                        <a:rPr lang="ru-RU" sz="1100" b="0" dirty="0">
                          <a:effectLst/>
                        </a:rPr>
                        <a:t> (2550,0 рублей / 10254 рубля)*)  * - при значении больше 1 частное равно единице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  <a:tr h="1048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размер субсидии к выплате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2 710,81 рублей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FF0000"/>
                          </a:solidFill>
                          <a:effectLst/>
                        </a:rPr>
                        <a:t> (3650,56  рублей (региональный стандарт) – 939,75 </a:t>
                      </a:r>
                      <a:r>
                        <a:rPr lang="ru-RU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рублей</a:t>
                      </a:r>
                      <a:r>
                        <a:rPr lang="ru-RU" sz="11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 (допустимый размер оплаты за ЖКУ))</a:t>
                      </a:r>
                      <a:endParaRPr lang="ru-RU" sz="11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4 882,89 рублей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FF0000"/>
                          </a:solidFill>
                          <a:effectLst/>
                        </a:rPr>
                        <a:t>(5301,96 рублей (региональный стандарт на 2-х человек) – 0 </a:t>
                      </a:r>
                      <a:r>
                        <a:rPr lang="ru-RU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рублей (</a:t>
                      </a:r>
                      <a:r>
                        <a:rPr lang="ru-RU" sz="11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допустимый размер оплаты за ЖКУ)</a:t>
                      </a:r>
                      <a:r>
                        <a:rPr lang="ru-RU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ru-RU" sz="11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690" marR="55690" marT="0" marB="0"/>
                </a:tc>
              </a:tr>
            </a:tbl>
          </a:graphicData>
        </a:graphic>
      </p:graphicFrame>
      <p:sp>
        <p:nvSpPr>
          <p:cNvPr id="9" name="Скругленная прямоугольная выноска 8"/>
          <p:cNvSpPr/>
          <p:nvPr/>
        </p:nvSpPr>
        <p:spPr>
          <a:xfrm>
            <a:off x="0" y="142852"/>
            <a:ext cx="2404012" cy="1368152"/>
          </a:xfrm>
          <a:prstGeom prst="wedgeRoundRectCallout">
            <a:avLst>
              <a:gd name="adj1" fmla="val 65212"/>
              <a:gd name="adj2" fmla="val 6602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100" dirty="0"/>
              <a:t>Величина прожиточного минимума в целом по </a:t>
            </a:r>
            <a:r>
              <a:rPr lang="ru-RU" sz="1100" dirty="0" smtClean="0"/>
              <a:t>ХМАО– </a:t>
            </a:r>
            <a:r>
              <a:rPr lang="ru-RU" sz="1100" dirty="0"/>
              <a:t>Югре  в среднем на душу населения и по основным социально-демографическим группам населения устанавливается ежеквартально Правительством Ханты-Мансийского автономного округа – </a:t>
            </a:r>
            <a:r>
              <a:rPr lang="ru-RU" sz="1100" dirty="0" smtClean="0"/>
              <a:t>Югры</a:t>
            </a:r>
            <a:endParaRPr lang="ru-RU" sz="1100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0" y="4060882"/>
            <a:ext cx="2764051" cy="2520280"/>
          </a:xfrm>
          <a:prstGeom prst="wedgeRoundRectCallout">
            <a:avLst>
              <a:gd name="adj1" fmla="val 50401"/>
              <a:gd name="adj2" fmla="val -5832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ru-RU" sz="1100" b="1" dirty="0" smtClean="0"/>
              <a:t>0 % </a:t>
            </a:r>
            <a:r>
              <a:rPr lang="ru-RU" sz="950" dirty="0"/>
              <a:t>- для граждан, среднедушевой доход в семьях которых составляет в месяц </a:t>
            </a:r>
            <a:r>
              <a:rPr lang="ru-RU" sz="950" b="1" dirty="0"/>
              <a:t>менее 0,5 ВПМ</a:t>
            </a:r>
            <a:r>
              <a:rPr lang="ru-RU" sz="950" dirty="0"/>
              <a:t>, установленного в автономном </a:t>
            </a:r>
            <a:r>
              <a:rPr lang="ru-RU" sz="950" dirty="0" smtClean="0"/>
              <a:t>округе</a:t>
            </a:r>
          </a:p>
          <a:p>
            <a:r>
              <a:rPr lang="ru-RU" sz="1100" b="1" dirty="0" smtClean="0"/>
              <a:t>5 % </a:t>
            </a:r>
            <a:r>
              <a:rPr lang="ru-RU" sz="950" dirty="0"/>
              <a:t>- для граждан, среднедушевой доход в семьях которых составляет в месяц </a:t>
            </a:r>
            <a:r>
              <a:rPr lang="ru-RU" sz="950" b="1" dirty="0"/>
              <a:t>от 0,5 до 1,0 ВПМ</a:t>
            </a:r>
            <a:r>
              <a:rPr lang="ru-RU" sz="950" dirty="0"/>
              <a:t>, установленного в автономном округе </a:t>
            </a:r>
          </a:p>
          <a:p>
            <a:r>
              <a:rPr lang="ru-RU" sz="1100" b="1" dirty="0" smtClean="0"/>
              <a:t>10 % </a:t>
            </a:r>
            <a:r>
              <a:rPr lang="ru-RU" sz="950" dirty="0"/>
              <a:t>- для граждан, среднедушевой доход в семьях которых составляет в месяц от </a:t>
            </a:r>
            <a:r>
              <a:rPr lang="ru-RU" sz="950" b="1" dirty="0"/>
              <a:t>1,0 до 1,5 ВПМ</a:t>
            </a:r>
            <a:r>
              <a:rPr lang="ru-RU" sz="950" dirty="0"/>
              <a:t>, установленного в автономном округе </a:t>
            </a:r>
            <a:endParaRPr lang="ru-RU" sz="950" dirty="0" smtClean="0"/>
          </a:p>
          <a:p>
            <a:r>
              <a:rPr lang="ru-RU" sz="1100" b="1" dirty="0" smtClean="0"/>
              <a:t>15 % </a:t>
            </a:r>
            <a:r>
              <a:rPr lang="ru-RU" sz="950" dirty="0" smtClean="0"/>
              <a:t>- для граждан, среднедушевой доход в семьях которых составляет в месяц </a:t>
            </a:r>
            <a:r>
              <a:rPr lang="ru-RU" sz="950" b="1" dirty="0" smtClean="0"/>
              <a:t>свыше 1,5  ВПМ</a:t>
            </a:r>
            <a:r>
              <a:rPr lang="ru-RU" sz="950" dirty="0" smtClean="0"/>
              <a:t>, установленного в автономном округе 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0" y="2143116"/>
            <a:ext cx="2498006" cy="1426296"/>
          </a:xfrm>
          <a:prstGeom prst="wedgeRoundRectCallout">
            <a:avLst>
              <a:gd name="adj1" fmla="val 60928"/>
              <a:gd name="adj2" fmla="val -2075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Размеры </a:t>
            </a:r>
            <a:r>
              <a:rPr lang="ru-RU" sz="1100" dirty="0">
                <a:solidFill>
                  <a:schemeClr val="tx1"/>
                </a:solidFill>
              </a:rPr>
              <a:t>региональных стандартов стоимости жилищно-коммунальных услуг, устанавливаемые в соответствии с </a:t>
            </a:r>
            <a:r>
              <a:rPr lang="ru-RU" sz="1100" dirty="0" smtClean="0">
                <a:solidFill>
                  <a:schemeClr val="tx1"/>
                </a:solidFill>
              </a:rPr>
              <a:t>требованиями из расчета на одного члена семьи для семей разной численности и одиноко проживающего гражданина, дифференцируются по поселениям</a:t>
            </a:r>
            <a:endParaRPr lang="ru-RU" sz="1100" dirty="0">
              <a:solidFill>
                <a:schemeClr val="tx1"/>
              </a:solidFill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8357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445681"/>
              </p:ext>
            </p:extLst>
          </p:nvPr>
        </p:nvGraphicFramePr>
        <p:xfrm>
          <a:off x="107504" y="2107722"/>
          <a:ext cx="3096344" cy="164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ая выноска 6"/>
          <p:cNvSpPr/>
          <p:nvPr/>
        </p:nvSpPr>
        <p:spPr>
          <a:xfrm>
            <a:off x="9099842" y="244570"/>
            <a:ext cx="1989711" cy="764021"/>
          </a:xfrm>
          <a:prstGeom prst="wedgeRectCallout">
            <a:avLst>
              <a:gd name="adj1" fmla="val -51666"/>
              <a:gd name="adj2" fmla="val 8324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02359" y="1318145"/>
            <a:ext cx="5610641" cy="360040"/>
          </a:xfrm>
          <a:prstGeom prst="roundRect">
            <a:avLst>
              <a:gd name="adj" fmla="val 2362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ля каждой семьи размер субсидии определяется индивидуально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83033" y="2550448"/>
            <a:ext cx="5610641" cy="4945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Размер субсидии не может превышать фактические затраты гражданина на оплату жилого помещения и коммунальных услуг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98907" y="4122365"/>
            <a:ext cx="5594767" cy="27089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 Предоставление </a:t>
            </a:r>
            <a:r>
              <a:rPr lang="ru-RU" sz="1200" dirty="0" smtClean="0"/>
              <a:t>субсидии прекращается при следующих условиях:</a:t>
            </a:r>
            <a:endParaRPr lang="ru-RU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 изменение </a:t>
            </a:r>
            <a:r>
              <a:rPr lang="ru-RU" sz="1200" dirty="0"/>
              <a:t>места постоянного жительства получателя субсидии;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изменения </a:t>
            </a:r>
            <a:r>
              <a:rPr lang="ru-RU" sz="1200" dirty="0"/>
              <a:t>основания проживания, состава семьи, гражданства получателя субсидии и (или) членов его семьи, материального положения получателя субсидии и (или) членов его семьи (если эти изменения повлекли утрату права на получение субсидии);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представления </a:t>
            </a:r>
            <a:r>
              <a:rPr lang="ru-RU" sz="1200" dirty="0"/>
              <a:t>заявителем (получателем субсидии) и (или) членами его семьи заведомо недостоверной информации, имеющей существенное значение для предоставления субсидии или определения (изменения) ее размера, </a:t>
            </a:r>
            <a:endParaRPr lang="ru-RU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непогашения </a:t>
            </a:r>
            <a:r>
              <a:rPr lang="ru-RU" sz="1200" dirty="0"/>
              <a:t>задолженности или несогласования срока погашения задолженности в течение одного месяца с даты уведомления получателя субсидии о приостановлении предоставления субсидии (при отсутствии уважительной причины ее образования).</a:t>
            </a: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528349"/>
              </p:ext>
            </p:extLst>
          </p:nvPr>
        </p:nvGraphicFramePr>
        <p:xfrm>
          <a:off x="160838" y="244570"/>
          <a:ext cx="317225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458571"/>
              </p:ext>
            </p:extLst>
          </p:nvPr>
        </p:nvGraphicFramePr>
        <p:xfrm>
          <a:off x="107504" y="3573016"/>
          <a:ext cx="3168352" cy="164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3398907" y="3056976"/>
            <a:ext cx="5610641" cy="10552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Предоставление субсидий может быть </a:t>
            </a:r>
            <a:r>
              <a:rPr lang="ru-RU" sz="1200" dirty="0" smtClean="0"/>
              <a:t>приостановлено при следующих условиях:</a:t>
            </a:r>
            <a:endParaRPr lang="ru-RU" sz="1200" dirty="0"/>
          </a:p>
          <a:p>
            <a:r>
              <a:rPr lang="ru-RU" sz="1200" dirty="0"/>
              <a:t>а) неуплаты получателем субсидии текущих платежей за жилое помещение и (или) коммунальные услуги в течение 2 месяцев;</a:t>
            </a:r>
          </a:p>
          <a:p>
            <a:r>
              <a:rPr lang="ru-RU" sz="1200" dirty="0"/>
              <a:t>б) невыполнения получателем субсидии условий соглашения по погашению </a:t>
            </a:r>
            <a:r>
              <a:rPr lang="ru-RU" sz="1200" dirty="0" smtClean="0"/>
              <a:t>задолженности</a:t>
            </a:r>
            <a:endParaRPr lang="ru-RU" sz="12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453948" y="736877"/>
            <a:ext cx="5560137" cy="5812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/>
              <a:t>С</a:t>
            </a:r>
            <a:r>
              <a:rPr lang="ru-RU" sz="1200" dirty="0" smtClean="0"/>
              <a:t>убсидия </a:t>
            </a:r>
            <a:r>
              <a:rPr lang="ru-RU" sz="1200" dirty="0"/>
              <a:t>носит заявительный характер и назначается на шестимесячный </a:t>
            </a:r>
            <a:r>
              <a:rPr lang="ru-RU" sz="1200" dirty="0" smtClean="0"/>
              <a:t>период, то есть Вам необходимо каждые шесть месяцев обращаться за определением права на назначение субсидии</a:t>
            </a:r>
            <a:endParaRPr lang="ru-RU" sz="1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83033" y="1688307"/>
            <a:ext cx="5576011" cy="8655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/>
              <a:t>Рассмотрение </a:t>
            </a:r>
            <a:r>
              <a:rPr lang="ru-RU" sz="1200" dirty="0"/>
              <a:t>заявления о предоставлении субсидии приостанавливается не более чем на один месяц, в случае если по истечении 10 дней со дня получения заявления или документов в виде электронного документа (пакета документов) заявитель не представил всех или части документов</a:t>
            </a:r>
          </a:p>
          <a:p>
            <a:pPr algn="just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7183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Дополнительно</a:t>
            </a:r>
            <a:endParaRPr lang="ru-RU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  <a:gradFill>
            <a:gsLst>
              <a:gs pos="0">
                <a:srgbClr val="99FF99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dirty="0"/>
              <a:t>С</a:t>
            </a:r>
            <a:r>
              <a:rPr lang="ru-RU" sz="1400" dirty="0" smtClean="0"/>
              <a:t>убсидии гражданам с их согласия могут предоставляться </a:t>
            </a:r>
            <a:r>
              <a:rPr lang="ru-RU" sz="1400" dirty="0" err="1" smtClean="0"/>
              <a:t>путем</a:t>
            </a:r>
            <a:r>
              <a:rPr lang="ru-RU" sz="1400" dirty="0" smtClean="0"/>
              <a:t> перечисления средств лицу, которому в соответствии с Жилищным кодексом Российской Федерации вносится плата за жилое помещение и коммунальные услуги. В этом случае перечисление средств субсидии осуществляется на </a:t>
            </a:r>
            <a:r>
              <a:rPr lang="ru-RU" sz="1400" dirty="0"/>
              <a:t>имеющиеся или открываемые в выбранных указанными лицами банках банковские </a:t>
            </a:r>
            <a:r>
              <a:rPr lang="ru-RU" sz="1400" dirty="0" smtClean="0"/>
              <a:t>счета.</a:t>
            </a:r>
            <a:endParaRPr lang="ru-RU" sz="1400" dirty="0"/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519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2163</TotalTime>
  <Words>1403</Words>
  <Application>Microsoft Office PowerPoint</Application>
  <PresentationFormat>Экран (4:3)</PresentationFormat>
  <Paragraphs>111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Условия предоставления субсидии на оплату жилого помещения и коммунальных услуг</vt:lpstr>
      <vt:lpstr>Презентация PowerPoint</vt:lpstr>
      <vt:lpstr>Пример расчета субсидии</vt:lpstr>
      <vt:lpstr>Презентация PowerPoint</vt:lpstr>
      <vt:lpstr>Дополнительно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 решили обратиться за предоставлением субсидии на оплату жилого помещения и коммунальных услуг?</dc:title>
  <dc:creator>Пользователь</dc:creator>
  <cp:lastModifiedBy>Пользователь</cp:lastModifiedBy>
  <cp:revision>84</cp:revision>
  <cp:lastPrinted>2017-03-01T05:54:28Z</cp:lastPrinted>
  <dcterms:modified xsi:type="dcterms:W3CDTF">2023-02-07T07:29:31Z</dcterms:modified>
</cp:coreProperties>
</file>